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62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74" r:id="rId16"/>
    <p:sldId id="269" r:id="rId17"/>
    <p:sldId id="270" r:id="rId18"/>
    <p:sldId id="277" r:id="rId19"/>
    <p:sldId id="271" r:id="rId20"/>
    <p:sldId id="278" r:id="rId21"/>
    <p:sldId id="272" r:id="rId22"/>
    <p:sldId id="279" r:id="rId23"/>
    <p:sldId id="273" r:id="rId24"/>
    <p:sldId id="275" r:id="rId25"/>
    <p:sldId id="27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232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388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226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982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169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2305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4609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20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115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8383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6437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4741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9298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3985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7426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9066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1839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530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0872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736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1910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870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816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18.02.2019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57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getbg.net/upload/full/583619_rus_shirokoformatnyie_flag-rossii_strana_edinaya-r_3000x1144_www.GetBg.ne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" y="2"/>
            <a:ext cx="9144000" cy="349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Admin\Desktop\Untitled-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012" y="116632"/>
            <a:ext cx="1143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3059832" y="6365239"/>
            <a:ext cx="2829520" cy="364197"/>
            <a:chOff x="3131840" y="6485912"/>
            <a:chExt cx="2757512" cy="349676"/>
          </a:xfrm>
        </p:grpSpPr>
        <p:pic>
          <p:nvPicPr>
            <p:cNvPr id="7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03" r="49977"/>
            <a:stretch/>
          </p:blipFill>
          <p:spPr bwMode="auto">
            <a:xfrm>
              <a:off x="3131840" y="6576810"/>
              <a:ext cx="1101840" cy="257702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4139952" y="6576810"/>
              <a:ext cx="797748" cy="2365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201</a:t>
              </a:r>
              <a:r>
                <a:rPr lang="ru-RU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9г.</a:t>
              </a:r>
              <a:endParaRPr lang="ru-RU" sz="1400" b="1" dirty="0">
                <a:solidFill>
                  <a:srgbClr val="003192"/>
                </a:solidFill>
                <a:latin typeface="Century Gothic" pitchFamily="34" charset="0"/>
              </a:endParaRPr>
            </a:p>
          </p:txBody>
        </p:sp>
        <p:pic>
          <p:nvPicPr>
            <p:cNvPr id="9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4788024" y="6485912"/>
              <a:ext cx="1101328" cy="349676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648076" y="2437904"/>
            <a:ext cx="7848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3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Стратегия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социально-экономического развития 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Слободского муниципального района Кировской области на период до 2035 года</a:t>
            </a:r>
          </a:p>
        </p:txBody>
      </p:sp>
    </p:spTree>
    <p:extLst>
      <p:ext uri="{BB962C8B-B14F-4D97-AF65-F5344CB8AC3E}">
        <p14:creationId xmlns:p14="http://schemas.microsoft.com/office/powerpoint/2010/main" val="2101381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4026" y="402664"/>
            <a:ext cx="7254358" cy="506487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n-ea"/>
                <a:cs typeface="+mn-cs"/>
              </a:rPr>
              <a:t>Развитие транспортной инфраструктуры</a:t>
            </a:r>
          </a:p>
        </p:txBody>
      </p:sp>
      <p:pic>
        <p:nvPicPr>
          <p:cNvPr id="5" name="Picture 5" descr="C:\Users\Admin\Desktop\Untitled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2971"/>
            <a:ext cx="1143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3059832" y="6365239"/>
            <a:ext cx="2829520" cy="364197"/>
            <a:chOff x="3131840" y="6485912"/>
            <a:chExt cx="2757512" cy="349676"/>
          </a:xfrm>
        </p:grpSpPr>
        <p:pic>
          <p:nvPicPr>
            <p:cNvPr id="7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03" r="49977"/>
            <a:stretch/>
          </p:blipFill>
          <p:spPr bwMode="auto">
            <a:xfrm>
              <a:off x="3131840" y="6576810"/>
              <a:ext cx="1101840" cy="257702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4139952" y="6576810"/>
              <a:ext cx="797748" cy="2365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201</a:t>
              </a:r>
              <a:r>
                <a:rPr lang="ru-RU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9г.</a:t>
              </a:r>
              <a:endParaRPr lang="ru-RU" sz="1400" b="1" dirty="0">
                <a:solidFill>
                  <a:srgbClr val="003192"/>
                </a:solidFill>
                <a:latin typeface="Century Gothic" pitchFamily="34" charset="0"/>
              </a:endParaRPr>
            </a:p>
          </p:txBody>
        </p:sp>
        <p:pic>
          <p:nvPicPr>
            <p:cNvPr id="9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4788024" y="6485912"/>
              <a:ext cx="1101328" cy="349676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024395"/>
              </p:ext>
            </p:extLst>
          </p:nvPr>
        </p:nvGraphicFramePr>
        <p:xfrm>
          <a:off x="1043608" y="1307160"/>
          <a:ext cx="7272808" cy="3468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7390"/>
                <a:gridCol w="787709"/>
                <a:gridCol w="787709"/>
              </a:tblGrid>
              <a:tr h="87743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Показатель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 год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2017 год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5637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Доля, автомобильных дорог, соответствующих нормативным требованиям к транспортно-эксплуатационным показателям, %%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8,42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Ремонт автомобильных дорог общего пользования местного значения вне границ населенных пунктов, км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0,839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0,225</a:t>
                      </a:r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консолидированного</a:t>
                      </a:r>
                      <a:r>
                        <a:rPr lang="ru-RU" baseline="0" dirty="0" smtClean="0"/>
                        <a:t> бюджета на содержание и ремонт автомобильных дорог общего пользования местного назначения, тыс. руб. 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144153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40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7359" y="404665"/>
            <a:ext cx="7772400" cy="894182"/>
          </a:xfrm>
        </p:spPr>
        <p:txBody>
          <a:bodyPr>
            <a:normAutofit/>
          </a:bodyPr>
          <a:lstStyle/>
          <a:p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n-ea"/>
                <a:cs typeface="+mn-cs"/>
              </a:rPr>
              <a:t>SWOT-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n-ea"/>
                <a:cs typeface="+mn-cs"/>
              </a:rPr>
              <a:t>анализ социально-экономического положения области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5" descr="C:\Users\Admin\Desktop\Untitled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2971"/>
            <a:ext cx="1143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3059832" y="6365239"/>
            <a:ext cx="2829520" cy="364197"/>
            <a:chOff x="3131840" y="6485912"/>
            <a:chExt cx="2757512" cy="349676"/>
          </a:xfrm>
        </p:grpSpPr>
        <p:pic>
          <p:nvPicPr>
            <p:cNvPr id="7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03" r="49977"/>
            <a:stretch/>
          </p:blipFill>
          <p:spPr bwMode="auto">
            <a:xfrm>
              <a:off x="3131840" y="6576810"/>
              <a:ext cx="1101840" cy="257702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4139952" y="6576810"/>
              <a:ext cx="797748" cy="2365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201</a:t>
              </a:r>
              <a:r>
                <a:rPr lang="ru-RU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9г.</a:t>
              </a:r>
              <a:endParaRPr lang="ru-RU" sz="1400" b="1" dirty="0">
                <a:solidFill>
                  <a:srgbClr val="003192"/>
                </a:solidFill>
                <a:latin typeface="Century Gothic" pitchFamily="34" charset="0"/>
              </a:endParaRPr>
            </a:p>
          </p:txBody>
        </p:sp>
        <p:pic>
          <p:nvPicPr>
            <p:cNvPr id="9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4788024" y="6485912"/>
              <a:ext cx="1101328" cy="349676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659743"/>
              </p:ext>
            </p:extLst>
          </p:nvPr>
        </p:nvGraphicFramePr>
        <p:xfrm>
          <a:off x="611560" y="1298846"/>
          <a:ext cx="7916316" cy="4847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3883868"/>
              </a:tblGrid>
              <a:tr h="3665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Сильные стороны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Слабые стороны</a:t>
                      </a:r>
                      <a:endParaRPr lang="ru-RU" dirty="0"/>
                    </a:p>
                  </a:txBody>
                  <a:tcPr/>
                </a:tc>
              </a:tr>
              <a:tr h="3766911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выгодное географическое положение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ежемесячный рост среднемесячной заработной платы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наличие устойчиво функционирующих организаций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рост оборота субъектов малого и среднего предпринимательства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высокий уровень муниципальной системы образования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развитие молодежной политики, создающей условия для социализации молодежи района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рост реализации проектов по поддержке местных инициатив направленных на развитие транспортной инфраструктуры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маятниковая миграция трудоспособного населения в областной центр, в г. Слободской в целях трудоустройства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отрицательный естественный прирост и старение населения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сокращение численности экономически активного населения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недостаток собственной доходной базы и инвестиций для реализации районных проектов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высокий износ основных фондов организаций, коммуникаций, жилого фонда, объектов благоустройства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40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7359" y="332656"/>
            <a:ext cx="7339017" cy="866527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  <a:t>SWOT-</a:t>
            </a:r>
            <a:r>
              <a:rPr lang="ru-RU" sz="2400" b="1" dirty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  <a:t>анализ социально-экономического положения области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5" descr="C:\Users\Admin\Desktop\Untitled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2971"/>
            <a:ext cx="1143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3059832" y="6365239"/>
            <a:ext cx="2829520" cy="364197"/>
            <a:chOff x="3131840" y="6485912"/>
            <a:chExt cx="2757512" cy="349676"/>
          </a:xfrm>
        </p:grpSpPr>
        <p:pic>
          <p:nvPicPr>
            <p:cNvPr id="7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03" r="49977"/>
            <a:stretch/>
          </p:blipFill>
          <p:spPr bwMode="auto">
            <a:xfrm>
              <a:off x="3131840" y="6576810"/>
              <a:ext cx="1101840" cy="257702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4139952" y="6576810"/>
              <a:ext cx="797748" cy="2365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201</a:t>
              </a:r>
              <a:r>
                <a:rPr lang="ru-RU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9г.</a:t>
              </a:r>
              <a:endParaRPr lang="ru-RU" sz="1400" b="1" dirty="0">
                <a:solidFill>
                  <a:srgbClr val="003192"/>
                </a:solidFill>
                <a:latin typeface="Century Gothic" pitchFamily="34" charset="0"/>
              </a:endParaRPr>
            </a:p>
          </p:txBody>
        </p:sp>
        <p:pic>
          <p:nvPicPr>
            <p:cNvPr id="9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4788024" y="6485912"/>
              <a:ext cx="1101328" cy="349676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109399"/>
              </p:ext>
            </p:extLst>
          </p:nvPr>
        </p:nvGraphicFramePr>
        <p:xfrm>
          <a:off x="611560" y="1298846"/>
          <a:ext cx="7916316" cy="4359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3883868"/>
              </a:tblGrid>
              <a:tr h="3665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Возможности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Угрозы</a:t>
                      </a:r>
                      <a:endParaRPr lang="ru-RU" dirty="0"/>
                    </a:p>
                  </a:txBody>
                  <a:tcPr/>
                </a:tc>
              </a:tr>
              <a:tr h="3766911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>
                          <a:effectLst/>
                        </a:rPr>
                        <a:t>наличие лесного фонда - 240,98 </a:t>
                      </a:r>
                      <a:r>
                        <a:rPr lang="ru-RU" sz="1600" dirty="0" err="1" smtClean="0">
                          <a:effectLst/>
                        </a:rPr>
                        <a:t>тыс.га</a:t>
                      </a:r>
                      <a:r>
                        <a:rPr lang="ru-RU" sz="1600" dirty="0" smtClean="0">
                          <a:effectLst/>
                        </a:rPr>
                        <a:t>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наличие неиспользуемых земель сельскохозяйственного назначения -  га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совершенствование муниципальной системы образования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комплексное освоение территорий, предназначенных для жилищного строительства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строительство и реконструкция автомобильных дорог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повышение уровня безопасности жизнедеятельности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рост уровня развития сферы услуг и качества предоставления услуг</a:t>
                      </a:r>
                      <a:endParaRPr lang="ru-RU" sz="16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dirty="0" smtClean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увеличение трудовой миграции в соседние муниципальные образования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отставание уровня заработной платы от уровня областного центра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отсутствие развитой социальной инфраструктуры для инвалидов и других маломобильных граждан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>
                          <a:effectLst/>
                        </a:rPr>
                        <a:t>закрытие образовательных учреждений по причине малочисленности обучающихся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ветшание основных фондов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отсутствие в необходимых объемах средств для ремонта муниципальных систем и объектов коммунальной инфраструктуры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90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488832" cy="72008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  <a:t>Возможные сценарии развития Слободского района</a:t>
            </a:r>
            <a:endParaRPr lang="ru-RU" sz="3200" b="1" dirty="0">
              <a:solidFill>
                <a:srgbClr val="4F81BD">
                  <a:lumMod val="75000"/>
                </a:srgbClr>
              </a:solidFill>
              <a:latin typeface="Verdan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298846"/>
            <a:ext cx="6516335" cy="4650434"/>
          </a:xfrm>
        </p:spPr>
        <p:txBody>
          <a:bodyPr>
            <a:noAutofit/>
          </a:bodyPr>
          <a:lstStyle/>
          <a:p>
            <a:endParaRPr lang="ru-RU" sz="18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342900" indent="-342900" algn="just">
              <a:buAutoNum type="arabicPeriod"/>
            </a:pPr>
            <a:r>
              <a:rPr lang="ru-RU" sz="1800" b="1" dirty="0" smtClean="0">
                <a:solidFill>
                  <a:schemeClr val="tx1"/>
                </a:solidFill>
                <a:ea typeface="Calibri"/>
                <a:cs typeface="Times New Roman"/>
              </a:rPr>
              <a:t>Консервативный</a:t>
            </a:r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 - </a:t>
            </a:r>
            <a:r>
              <a:rPr lang="ru-RU" sz="1800" dirty="0">
                <a:solidFill>
                  <a:schemeClr val="tx1"/>
                </a:solidFill>
                <a:ea typeface="Calibri"/>
                <a:cs typeface="Times New Roman"/>
              </a:rPr>
              <a:t>предполагает сохранение существующих тенденций развития района в будущем.</a:t>
            </a:r>
          </a:p>
          <a:p>
            <a:pPr marL="342900" indent="-342900" algn="just">
              <a:buAutoNum type="arabicPeriod"/>
            </a:pPr>
            <a:r>
              <a:rPr lang="ru-RU" sz="1800" b="1" dirty="0">
                <a:solidFill>
                  <a:schemeClr val="tx1"/>
                </a:solidFill>
                <a:ea typeface="Calibri"/>
                <a:cs typeface="Times New Roman"/>
              </a:rPr>
              <a:t>Умеренно-оптимистичный</a:t>
            </a:r>
            <a:r>
              <a:rPr lang="ru-RU" sz="1800" dirty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- характеризуется относительной экономической </a:t>
            </a:r>
            <a:r>
              <a:rPr lang="ru-RU" sz="1800" dirty="0">
                <a:solidFill>
                  <a:schemeClr val="tx1"/>
                </a:solidFill>
                <a:ea typeface="Calibri"/>
                <a:cs typeface="Times New Roman"/>
              </a:rPr>
              <a:t>и </a:t>
            </a:r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финансовой стабильностью, использованием </a:t>
            </a:r>
            <a:r>
              <a:rPr lang="ru-RU" sz="1800" dirty="0">
                <a:solidFill>
                  <a:schemeClr val="tx1"/>
                </a:solidFill>
                <a:ea typeface="Calibri"/>
                <a:cs typeface="Times New Roman"/>
              </a:rPr>
              <a:t>собственных сил и ресурсов, </a:t>
            </a:r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привлечением </a:t>
            </a:r>
            <a:r>
              <a:rPr lang="ru-RU" sz="1800" dirty="0">
                <a:solidFill>
                  <a:schemeClr val="tx1"/>
                </a:solidFill>
                <a:ea typeface="Calibri"/>
                <a:cs typeface="Times New Roman"/>
              </a:rPr>
              <a:t>внутренних источников </a:t>
            </a:r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инвестиций.</a:t>
            </a:r>
          </a:p>
          <a:p>
            <a:pPr marL="342900" indent="-342900" algn="just">
              <a:buAutoNum type="arabicPeriod"/>
            </a:pPr>
            <a:r>
              <a:rPr lang="ru-RU" sz="1800" b="1" dirty="0">
                <a:solidFill>
                  <a:schemeClr val="tx1"/>
                </a:solidFill>
                <a:ea typeface="Calibri"/>
                <a:cs typeface="Times New Roman"/>
              </a:rPr>
              <a:t>Целевой (инновационный)</a:t>
            </a:r>
            <a:r>
              <a:rPr lang="ru-RU" sz="1800" dirty="0">
                <a:solidFill>
                  <a:schemeClr val="tx1"/>
                </a:solidFill>
                <a:ea typeface="Calibri"/>
                <a:cs typeface="Times New Roman"/>
              </a:rPr>
              <a:t> - предполагает ускоренный рост экономики за счет устойчивого роста объемов производства на основе интенсивной модернизации производственных мощностей организаций промышленности, сельского хозяйства, активного развития малого и среднего предпринимательства и увеличения объемов инвестиций. </a:t>
            </a:r>
          </a:p>
          <a:p>
            <a:pPr marL="342900" indent="-342900" algn="just">
              <a:buAutoNum type="arabicPeriod"/>
            </a:pPr>
            <a:endParaRPr lang="ru-RU" sz="1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ru-RU" sz="18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pic>
        <p:nvPicPr>
          <p:cNvPr id="5" name="Picture 5" descr="C:\Users\Admin\Desktop\Untitled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2971"/>
            <a:ext cx="1143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3059832" y="6365239"/>
            <a:ext cx="2829520" cy="364197"/>
            <a:chOff x="3131840" y="6485912"/>
            <a:chExt cx="2757512" cy="349676"/>
          </a:xfrm>
        </p:grpSpPr>
        <p:pic>
          <p:nvPicPr>
            <p:cNvPr id="7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03" r="49977"/>
            <a:stretch/>
          </p:blipFill>
          <p:spPr bwMode="auto">
            <a:xfrm>
              <a:off x="3131840" y="6576810"/>
              <a:ext cx="1101840" cy="257702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4139952" y="6576810"/>
              <a:ext cx="797748" cy="2365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201</a:t>
              </a:r>
              <a:r>
                <a:rPr lang="ru-RU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9г.</a:t>
              </a:r>
              <a:endParaRPr lang="ru-RU" sz="1400" b="1" dirty="0">
                <a:solidFill>
                  <a:srgbClr val="003192"/>
                </a:solidFill>
                <a:latin typeface="Century Gothic" pitchFamily="34" charset="0"/>
              </a:endParaRPr>
            </a:p>
          </p:txBody>
        </p:sp>
        <p:pic>
          <p:nvPicPr>
            <p:cNvPr id="9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4788024" y="6485912"/>
              <a:ext cx="1101328" cy="349676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5760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476" y="404664"/>
            <a:ext cx="7772400" cy="362471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  <a:t>Основная цель реализации Стратегии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03159" y="1298846"/>
            <a:ext cx="6400800" cy="504056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обеспечение </a:t>
            </a:r>
            <a:r>
              <a:rPr lang="ru-RU" sz="1800" dirty="0">
                <a:solidFill>
                  <a:schemeClr val="tx1"/>
                </a:solidFill>
                <a:ea typeface="Calibri"/>
                <a:cs typeface="Times New Roman"/>
              </a:rPr>
              <a:t>высокого качества жизни населения и </a:t>
            </a:r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повышение </a:t>
            </a:r>
            <a:r>
              <a:rPr lang="ru-RU" sz="1800" dirty="0">
                <a:solidFill>
                  <a:schemeClr val="tx1"/>
                </a:solidFill>
                <a:ea typeface="Calibri"/>
                <a:cs typeface="Times New Roman"/>
              </a:rPr>
              <a:t>привлекательности Слободского района путем формирования более современной конкурентоспособной структуры экономики, </a:t>
            </a:r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увеличение </a:t>
            </a:r>
            <a:r>
              <a:rPr lang="ru-RU" sz="1800" dirty="0">
                <a:solidFill>
                  <a:schemeClr val="tx1"/>
                </a:solidFill>
                <a:ea typeface="Calibri"/>
                <a:cs typeface="Times New Roman"/>
              </a:rPr>
              <a:t>инвестиционной привлекательности района, </a:t>
            </a:r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сохранение </a:t>
            </a:r>
            <a:r>
              <a:rPr lang="ru-RU" sz="1800" dirty="0">
                <a:solidFill>
                  <a:schemeClr val="tx1"/>
                </a:solidFill>
                <a:ea typeface="Calibri"/>
                <a:cs typeface="Times New Roman"/>
              </a:rPr>
              <a:t>и </a:t>
            </a:r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развитие </a:t>
            </a:r>
            <a:r>
              <a:rPr lang="ru-RU" sz="1800" dirty="0">
                <a:solidFill>
                  <a:schemeClr val="tx1"/>
                </a:solidFill>
                <a:ea typeface="Calibri"/>
                <a:cs typeface="Times New Roman"/>
              </a:rPr>
              <a:t>человеческого потенциала, </a:t>
            </a:r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создание </a:t>
            </a:r>
            <a:r>
              <a:rPr lang="ru-RU" sz="1800" dirty="0">
                <a:solidFill>
                  <a:schemeClr val="tx1"/>
                </a:solidFill>
                <a:ea typeface="Calibri"/>
                <a:cs typeface="Times New Roman"/>
              </a:rPr>
              <a:t>безопасной и комфортной </a:t>
            </a:r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среды</a:t>
            </a:r>
          </a:p>
          <a:p>
            <a:endParaRPr lang="ru-RU" sz="1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ru-RU" sz="18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pic>
        <p:nvPicPr>
          <p:cNvPr id="5" name="Picture 5" descr="C:\Users\Admin\Desktop\Untitled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2971"/>
            <a:ext cx="1143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3059832" y="6365239"/>
            <a:ext cx="2829520" cy="364197"/>
            <a:chOff x="3131840" y="6485912"/>
            <a:chExt cx="2757512" cy="349676"/>
          </a:xfrm>
        </p:grpSpPr>
        <p:pic>
          <p:nvPicPr>
            <p:cNvPr id="7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03" r="49977"/>
            <a:stretch/>
          </p:blipFill>
          <p:spPr bwMode="auto">
            <a:xfrm>
              <a:off x="3131840" y="6576810"/>
              <a:ext cx="1101840" cy="257702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4139952" y="6576810"/>
              <a:ext cx="797748" cy="2365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201</a:t>
              </a:r>
              <a:r>
                <a:rPr lang="ru-RU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9г.</a:t>
              </a:r>
              <a:endParaRPr lang="ru-RU" sz="1400" b="1" dirty="0">
                <a:solidFill>
                  <a:srgbClr val="003192"/>
                </a:solidFill>
                <a:latin typeface="Century Gothic" pitchFamily="34" charset="0"/>
              </a:endParaRPr>
            </a:p>
          </p:txBody>
        </p:sp>
        <p:pic>
          <p:nvPicPr>
            <p:cNvPr id="9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4788024" y="6485912"/>
              <a:ext cx="1101328" cy="349676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401692"/>
              </p:ext>
            </p:extLst>
          </p:nvPr>
        </p:nvGraphicFramePr>
        <p:xfrm>
          <a:off x="683568" y="3573016"/>
          <a:ext cx="7844308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5324028"/>
              </a:tblGrid>
              <a:tr h="1872208"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Приоритетные направления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Развитие</a:t>
                      </a:r>
                      <a:r>
                        <a:rPr lang="ru-RU" sz="2400" baseline="0" dirty="0" smtClean="0"/>
                        <a:t> экономики</a:t>
                      </a:r>
                    </a:p>
                    <a:p>
                      <a:endParaRPr lang="ru-RU" sz="2400" baseline="0" dirty="0" smtClean="0"/>
                    </a:p>
                    <a:p>
                      <a:r>
                        <a:rPr lang="ru-RU" sz="2400" baseline="0" dirty="0" smtClean="0"/>
                        <a:t>Развитие человеческого потенциала</a:t>
                      </a:r>
                    </a:p>
                    <a:p>
                      <a:endParaRPr lang="ru-RU" sz="2400" baseline="0" dirty="0" smtClean="0"/>
                    </a:p>
                    <a:p>
                      <a:r>
                        <a:rPr lang="ru-RU" sz="2400" baseline="0" dirty="0" smtClean="0"/>
                        <a:t>Безопасная и комфортная среда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90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00046"/>
            <a:ext cx="7558608" cy="362471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  <a:t>Развитие экономики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1151" y="2708920"/>
            <a:ext cx="7344816" cy="2952328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ea typeface="Calibri"/>
                <a:cs typeface="Times New Roman"/>
              </a:rPr>
              <a:t>Задачи</a:t>
            </a:r>
            <a:r>
              <a:rPr lang="ru-RU" sz="2400" b="1" dirty="0" smtClean="0">
                <a:solidFill>
                  <a:schemeClr val="tx1"/>
                </a:solidFill>
                <a:ea typeface="Calibri"/>
                <a:cs typeface="Times New Roman"/>
              </a:rPr>
              <a:t>:</a:t>
            </a:r>
          </a:p>
          <a:p>
            <a:pPr marL="342900" indent="-342900" algn="l">
              <a:buAutoNum type="arabicPeriod"/>
            </a:pPr>
            <a:r>
              <a:rPr lang="ru-RU" sz="1800" dirty="0">
                <a:solidFill>
                  <a:schemeClr val="tx1"/>
                </a:solidFill>
                <a:ea typeface="Calibri"/>
                <a:cs typeface="Times New Roman"/>
              </a:rPr>
              <a:t>улучшение инвестиционной привлекательности и реализация мер по созданию благоприятной деловой среды</a:t>
            </a:r>
          </a:p>
          <a:p>
            <a:pPr marL="342900" indent="-342900" algn="l">
              <a:buAutoNum type="arabicPeriod"/>
            </a:pPr>
            <a:r>
              <a:rPr lang="ru-RU" sz="1800" dirty="0">
                <a:solidFill>
                  <a:schemeClr val="tx1"/>
                </a:solidFill>
                <a:ea typeface="Calibri"/>
                <a:cs typeface="Times New Roman"/>
              </a:rPr>
              <a:t>создание диверсифицированной экономики</a:t>
            </a:r>
          </a:p>
          <a:p>
            <a:pPr marL="342900" indent="-342900" algn="l">
              <a:buAutoNum type="arabicPeriod"/>
            </a:pPr>
            <a:r>
              <a:rPr lang="ru-RU" sz="1800" dirty="0">
                <a:solidFill>
                  <a:schemeClr val="tx1"/>
                </a:solidFill>
                <a:ea typeface="Calibri"/>
                <a:cs typeface="Times New Roman"/>
              </a:rPr>
              <a:t>повышение устойчивости финансово-экономической системы и эффективности управления и распоряжения муниципальным имуществом</a:t>
            </a:r>
          </a:p>
          <a:p>
            <a:pPr marL="342900" indent="-342900" algn="l">
              <a:buAutoNum type="arabicPeriod"/>
            </a:pPr>
            <a:r>
              <a:rPr lang="ru-RU" sz="1800" dirty="0">
                <a:solidFill>
                  <a:schemeClr val="tx1"/>
                </a:solidFill>
                <a:ea typeface="Calibri"/>
                <a:cs typeface="Times New Roman"/>
              </a:rPr>
              <a:t>повышение эффективности муниципального управления и развитие гражданского общества</a:t>
            </a:r>
          </a:p>
          <a:p>
            <a:endParaRPr lang="ru-RU" dirty="0"/>
          </a:p>
        </p:txBody>
      </p:sp>
      <p:pic>
        <p:nvPicPr>
          <p:cNvPr id="5" name="Picture 5" descr="C:\Users\Admin\Desktop\Untitled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2971"/>
            <a:ext cx="1143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3059832" y="6365239"/>
            <a:ext cx="2829520" cy="364197"/>
            <a:chOff x="3131840" y="6485912"/>
            <a:chExt cx="2757512" cy="349676"/>
          </a:xfrm>
        </p:grpSpPr>
        <p:pic>
          <p:nvPicPr>
            <p:cNvPr id="7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03" r="49977"/>
            <a:stretch/>
          </p:blipFill>
          <p:spPr bwMode="auto">
            <a:xfrm>
              <a:off x="3131840" y="6576810"/>
              <a:ext cx="1101840" cy="257702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4139952" y="6576810"/>
              <a:ext cx="797748" cy="2365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201</a:t>
              </a:r>
              <a:r>
                <a:rPr lang="ru-RU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9г.</a:t>
              </a:r>
              <a:endParaRPr lang="ru-RU" sz="1400" b="1" dirty="0">
                <a:solidFill>
                  <a:srgbClr val="003192"/>
                </a:solidFill>
                <a:latin typeface="Century Gothic" pitchFamily="34" charset="0"/>
              </a:endParaRPr>
            </a:p>
          </p:txBody>
        </p:sp>
        <p:pic>
          <p:nvPicPr>
            <p:cNvPr id="9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4788024" y="6485912"/>
              <a:ext cx="1101328" cy="349676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Прямоугольник 9"/>
          <p:cNvSpPr/>
          <p:nvPr/>
        </p:nvSpPr>
        <p:spPr>
          <a:xfrm>
            <a:off x="960961" y="908720"/>
            <a:ext cx="699541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u="sng" dirty="0">
                <a:solidFill>
                  <a:srgbClr val="4F81BD">
                    <a:lumMod val="75000"/>
                  </a:srgbClr>
                </a:solidFill>
                <a:latin typeface="Verdana" pitchFamily="34" charset="0"/>
                <a:ea typeface="+mj-ea"/>
                <a:cs typeface="+mj-cs"/>
              </a:rPr>
              <a:t>Цель направления</a:t>
            </a:r>
            <a:r>
              <a:rPr lang="ru-RU" sz="1600" b="1" dirty="0">
                <a:solidFill>
                  <a:srgbClr val="4F81BD">
                    <a:lumMod val="75000"/>
                  </a:srgbClr>
                </a:solidFill>
                <a:latin typeface="Verdana" pitchFamily="34" charset="0"/>
                <a:ea typeface="+mj-ea"/>
                <a:cs typeface="+mj-cs"/>
              </a:rPr>
              <a:t>: достижение устойчивого экономического роста для обеспечения которого необходимо развивать диверсифицированную структуру экономики при одновременном увеличении эффективности использования всех видов ресурсов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990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488832" cy="72008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  <a:t>Методы реализации</a:t>
            </a:r>
            <a:endParaRPr lang="ru-RU" sz="3200" b="1" dirty="0">
              <a:solidFill>
                <a:srgbClr val="4F81BD">
                  <a:lumMod val="75000"/>
                </a:srgbClr>
              </a:solidFill>
              <a:latin typeface="Verdana" pitchFamily="34" charset="0"/>
            </a:endParaRPr>
          </a:p>
        </p:txBody>
      </p:sp>
      <p:pic>
        <p:nvPicPr>
          <p:cNvPr id="5" name="Picture 5" descr="C:\Users\Admin\Desktop\Untitled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2971"/>
            <a:ext cx="1143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3059832" y="6365239"/>
            <a:ext cx="2829520" cy="364197"/>
            <a:chOff x="3131840" y="6485912"/>
            <a:chExt cx="2757512" cy="349676"/>
          </a:xfrm>
        </p:grpSpPr>
        <p:pic>
          <p:nvPicPr>
            <p:cNvPr id="7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03" r="49977"/>
            <a:stretch/>
          </p:blipFill>
          <p:spPr bwMode="auto">
            <a:xfrm>
              <a:off x="3131840" y="6576810"/>
              <a:ext cx="1101840" cy="257702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4139952" y="6576810"/>
              <a:ext cx="797748" cy="2365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201</a:t>
              </a:r>
              <a:r>
                <a:rPr lang="ru-RU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9г.</a:t>
              </a:r>
              <a:endParaRPr lang="ru-RU" sz="1400" b="1" dirty="0">
                <a:solidFill>
                  <a:srgbClr val="003192"/>
                </a:solidFill>
                <a:latin typeface="Century Gothic" pitchFamily="34" charset="0"/>
              </a:endParaRPr>
            </a:p>
          </p:txBody>
        </p:sp>
        <p:pic>
          <p:nvPicPr>
            <p:cNvPr id="9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4788024" y="6485912"/>
              <a:ext cx="1101328" cy="349676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044077"/>
              </p:ext>
            </p:extLst>
          </p:nvPr>
        </p:nvGraphicFramePr>
        <p:xfrm>
          <a:off x="611560" y="1180332"/>
          <a:ext cx="8064896" cy="5196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1872208"/>
                <a:gridCol w="2232248"/>
                <a:gridCol w="1944216"/>
              </a:tblGrid>
              <a:tr h="392767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Задача 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Задача №2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Задача №3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Задача №4</a:t>
                      </a:r>
                      <a:endParaRPr lang="ru-RU" dirty="0"/>
                    </a:p>
                  </a:txBody>
                  <a:tcPr/>
                </a:tc>
              </a:tr>
              <a:tr h="1055002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Улучшение инвестиционной привлекательности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Создание диверсифицированной экономики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Повышение устойчивости финансово-экономической системы и эффективности управления и распоряжения муниципальным имуществом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Повышение эффективности  муниципального управления и развития гражданского общества</a:t>
                      </a:r>
                      <a:endParaRPr lang="ru-RU" sz="1200" b="1" dirty="0"/>
                    </a:p>
                  </a:txBody>
                  <a:tcPr/>
                </a:tc>
              </a:tr>
              <a:tr h="3535248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dirty="0" smtClean="0"/>
                        <a:t>создание благоприятной административной среды для управления инвестиционным процессом;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dirty="0" smtClean="0"/>
                        <a:t>совершенствование нормативно-правовой базы, обеспечивающей инвестиционную деятельность;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dirty="0" smtClean="0"/>
                        <a:t>комплексная модернизация производственно-технологической базы отраслей реального сектора экономики;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dirty="0" smtClean="0"/>
                        <a:t>сокращение неформальной занятости;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dirty="0" smtClean="0"/>
                        <a:t>повышение производительности труда,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ресурсо</a:t>
                      </a:r>
                      <a:r>
                        <a:rPr lang="ru-RU" sz="1200" baseline="0" dirty="0" smtClean="0"/>
                        <a:t>- и </a:t>
                      </a:r>
                      <a:r>
                        <a:rPr lang="ru-RU" sz="1200" baseline="0" dirty="0" err="1" smtClean="0"/>
                        <a:t>энергоэффективности</a:t>
                      </a:r>
                      <a:r>
                        <a:rPr lang="ru-RU" sz="1200" baseline="0" dirty="0" smtClean="0"/>
                        <a:t> производственных процессов;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baseline="0" dirty="0" smtClean="0"/>
                        <a:t>комплексное развитие транспортной и энергетической инфраструктуры;</a:t>
                      </a:r>
                      <a:endParaRPr lang="ru-RU" sz="120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бюджетного процесса в соответствии с требованиями бюджетного законодательства РФ;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baseline="0" dirty="0" smtClean="0"/>
                        <a:t>повышение эффективности бюджетных расходов;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baseline="0" dirty="0" smtClean="0"/>
                        <a:t>максимальное использование программно-целевого принципа бюджетного планирования, ориентированного на цели развития муниципального образования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dirty="0" smtClean="0"/>
                        <a:t>повышение эффективности и доступности предоставления муниципальных услуг;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dirty="0" smtClean="0"/>
                        <a:t>развитие</a:t>
                      </a:r>
                      <a:r>
                        <a:rPr lang="ru-RU" sz="1200" baseline="0" dirty="0" smtClean="0"/>
                        <a:t> автоматизации процессов управления и межведомственного информационного взаимодействия органов местного самоуправления;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baseline="0" dirty="0" smtClean="0"/>
                        <a:t>развитие гражданской активности населения и вовлечение граждан в решение районных проблем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ru-RU" sz="12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99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476" y="438668"/>
            <a:ext cx="7200900" cy="434479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  <a:t>Развитие человеческого потенциала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7359" y="2780928"/>
            <a:ext cx="7916316" cy="2399206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ea typeface="Calibri"/>
                <a:cs typeface="Times New Roman"/>
              </a:rPr>
              <a:t>Задачи:</a:t>
            </a:r>
          </a:p>
          <a:p>
            <a:pPr marL="342900" indent="-342900" algn="l">
              <a:buAutoNum type="arabicPeriod"/>
            </a:pPr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Развитие физической культуры и спорта, формирование здорового образа жизни</a:t>
            </a:r>
          </a:p>
          <a:p>
            <a:pPr marL="342900" indent="-342900" algn="l">
              <a:buAutoNum type="arabicPeriod"/>
            </a:pPr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Обеспечение качественного образования</a:t>
            </a:r>
          </a:p>
          <a:p>
            <a:pPr marL="342900" indent="-342900" algn="l">
              <a:buAutoNum type="arabicPeriod"/>
            </a:pPr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Развитие сферы культуры и досуга</a:t>
            </a:r>
          </a:p>
          <a:p>
            <a:pPr marL="342900" indent="-342900" algn="l">
              <a:buAutoNum type="arabicPeriod"/>
            </a:pPr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Создание условий для всесторонней реализации потенциала молодежи и его активное </a:t>
            </a:r>
            <a:r>
              <a:rPr lang="ru-RU" sz="1800" dirty="0">
                <a:solidFill>
                  <a:schemeClr val="tx1"/>
                </a:solidFill>
                <a:ea typeface="Calibri"/>
                <a:cs typeface="Times New Roman"/>
              </a:rPr>
              <a:t>и</a:t>
            </a:r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спользование</a:t>
            </a:r>
          </a:p>
          <a:p>
            <a:pPr algn="l"/>
            <a:endParaRPr lang="ru-RU" sz="18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342900" indent="-342900" algn="l">
              <a:buAutoNum type="arabicPeriod"/>
            </a:pPr>
            <a:endParaRPr lang="ru-RU" sz="18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pic>
        <p:nvPicPr>
          <p:cNvPr id="5" name="Picture 5" descr="C:\Users\Admin\Desktop\Untitled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2971"/>
            <a:ext cx="1143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3059832" y="6365239"/>
            <a:ext cx="2829520" cy="364197"/>
            <a:chOff x="3131840" y="6485912"/>
            <a:chExt cx="2757512" cy="349676"/>
          </a:xfrm>
        </p:grpSpPr>
        <p:pic>
          <p:nvPicPr>
            <p:cNvPr id="7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03" r="49977"/>
            <a:stretch/>
          </p:blipFill>
          <p:spPr bwMode="auto">
            <a:xfrm>
              <a:off x="3131840" y="6576810"/>
              <a:ext cx="1101840" cy="257702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4139952" y="6576810"/>
              <a:ext cx="797748" cy="2365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201</a:t>
              </a:r>
              <a:r>
                <a:rPr lang="ru-RU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9г.</a:t>
              </a:r>
              <a:endParaRPr lang="ru-RU" sz="1400" b="1" dirty="0">
                <a:solidFill>
                  <a:srgbClr val="003192"/>
                </a:solidFill>
                <a:latin typeface="Century Gothic" pitchFamily="34" charset="0"/>
              </a:endParaRPr>
            </a:p>
          </p:txBody>
        </p:sp>
        <p:pic>
          <p:nvPicPr>
            <p:cNvPr id="9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4788024" y="6485912"/>
              <a:ext cx="1101328" cy="349676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617359" y="112474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800" b="1" u="sng" dirty="0" smtClean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  <a:t>Цель направления</a:t>
            </a:r>
            <a:r>
              <a:rPr lang="ru-RU" sz="1800" b="1" dirty="0" smtClean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  <a:t>: обеспечение условий для того, чтобы в районе жили здоровые, образованные, культурные, профессионально компетентные люди</a:t>
            </a:r>
            <a:endParaRPr lang="ru-RU" sz="1800" b="1" dirty="0">
              <a:solidFill>
                <a:srgbClr val="4F81BD">
                  <a:lumMod val="75000"/>
                </a:srgbClr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90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488832" cy="72008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  <a:t>Методы реализации</a:t>
            </a:r>
            <a:endParaRPr lang="ru-RU" sz="3200" b="1" dirty="0">
              <a:solidFill>
                <a:srgbClr val="4F81BD">
                  <a:lumMod val="75000"/>
                </a:srgbClr>
              </a:solidFill>
              <a:latin typeface="Verdana" pitchFamily="34" charset="0"/>
            </a:endParaRPr>
          </a:p>
        </p:txBody>
      </p:sp>
      <p:pic>
        <p:nvPicPr>
          <p:cNvPr id="5" name="Picture 5" descr="C:\Users\Admin\Desktop\Untitled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2971"/>
            <a:ext cx="1143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3059832" y="6365239"/>
            <a:ext cx="2829520" cy="364197"/>
            <a:chOff x="3131840" y="6485912"/>
            <a:chExt cx="2757512" cy="349676"/>
          </a:xfrm>
        </p:grpSpPr>
        <p:pic>
          <p:nvPicPr>
            <p:cNvPr id="7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03" r="49977"/>
            <a:stretch/>
          </p:blipFill>
          <p:spPr bwMode="auto">
            <a:xfrm>
              <a:off x="3131840" y="6576810"/>
              <a:ext cx="1101840" cy="257702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4139952" y="6576810"/>
              <a:ext cx="797748" cy="2365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201</a:t>
              </a:r>
              <a:r>
                <a:rPr lang="ru-RU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9г.</a:t>
              </a:r>
              <a:endParaRPr lang="ru-RU" sz="1400" b="1" dirty="0">
                <a:solidFill>
                  <a:srgbClr val="003192"/>
                </a:solidFill>
                <a:latin typeface="Century Gothic" pitchFamily="34" charset="0"/>
              </a:endParaRPr>
            </a:p>
          </p:txBody>
        </p:sp>
        <p:pic>
          <p:nvPicPr>
            <p:cNvPr id="9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4788024" y="6485912"/>
              <a:ext cx="1101328" cy="349676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132473"/>
              </p:ext>
            </p:extLst>
          </p:nvPr>
        </p:nvGraphicFramePr>
        <p:xfrm>
          <a:off x="471111" y="1412777"/>
          <a:ext cx="8064896" cy="4498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4"/>
                <a:gridCol w="2016224"/>
                <a:gridCol w="2016224"/>
              </a:tblGrid>
              <a:tr h="359485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Задача 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Задача №2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Задача №3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Задача №4</a:t>
                      </a:r>
                      <a:endParaRPr lang="ru-RU" dirty="0"/>
                    </a:p>
                  </a:txBody>
                  <a:tcPr/>
                </a:tc>
              </a:tr>
              <a:tr h="795428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Развитие физической культуры и спорта, формирование здорового образа жизни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Обеспечение </a:t>
                      </a:r>
                      <a:r>
                        <a:rPr lang="ru-RU" sz="1200" b="1" baseline="0" dirty="0" smtClean="0"/>
                        <a:t>качественного образования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Развитие сферы культуры и досуга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Создание условий для всестороннего потенциала молодежи и его активное использование</a:t>
                      </a:r>
                      <a:endParaRPr lang="ru-RU" sz="1200" b="1" dirty="0"/>
                    </a:p>
                  </a:txBody>
                  <a:tcPr/>
                </a:tc>
              </a:tr>
              <a:tr h="3309583"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dirty="0" smtClean="0"/>
                        <a:t>развитие массового спорта;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dirty="0" smtClean="0"/>
                        <a:t>укрепление материально-технической</a:t>
                      </a:r>
                      <a:r>
                        <a:rPr lang="ru-RU" sz="1200" baseline="0" dirty="0" smtClean="0"/>
                        <a:t> базы физкультурно-спортивных организаций, спортивных объектов;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baseline="0" dirty="0" smtClean="0"/>
                        <a:t>осуществление мероприятий по пропаганде физической культуры и здорового образа жизни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dirty="0" smtClean="0"/>
                        <a:t>строительство, реконструкция, ремонт образовательных организаций;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dirty="0" smtClean="0"/>
                        <a:t>формирование образовательной среды в соответствии с новыми трендами развития образования;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dirty="0" smtClean="0"/>
                        <a:t>содействие профессиональному самоопределению обучающихся с учетом потребностей рынка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ru-RU" sz="1200" dirty="0" smtClean="0"/>
                        <a:t>формирование благоприятной культурной среды, способствующей</a:t>
                      </a:r>
                      <a:r>
                        <a:rPr lang="ru-RU" sz="1200" baseline="0" dirty="0" smtClean="0"/>
                        <a:t> повышению интеллектуального и культурного уровня развития жителей;</a:t>
                      </a: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ru-RU" sz="1200" baseline="0" dirty="0" smtClean="0"/>
                        <a:t>реализация профессиональных амбиций молодежи;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dirty="0" smtClean="0"/>
                        <a:t>воспитание патриотизма, формирование духовно-нравственных ценностей, ценностей здорового</a:t>
                      </a:r>
                      <a:r>
                        <a:rPr lang="ru-RU" sz="1200" baseline="0" dirty="0" smtClean="0"/>
                        <a:t> образа жизни;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baseline="0" dirty="0" smtClean="0"/>
                        <a:t>формирование инфраструктуры молодежной политики путем более активного использования имеющейся социальной инфраструктуры;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baseline="0" dirty="0" smtClean="0"/>
                        <a:t>создание условий для укрепления института семьи, поддержки молодых семей</a:t>
                      </a:r>
                      <a:endParaRPr lang="ru-RU" sz="12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22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506487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  <a:t>Безопасная и комфортная среда</a:t>
            </a:r>
          </a:p>
        </p:txBody>
      </p:sp>
      <p:pic>
        <p:nvPicPr>
          <p:cNvPr id="5" name="Picture 5" descr="C:\Users\Admin\Desktop\Untitled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2971"/>
            <a:ext cx="1143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3059832" y="6365239"/>
            <a:ext cx="2829520" cy="364197"/>
            <a:chOff x="3131840" y="6485912"/>
            <a:chExt cx="2757512" cy="349676"/>
          </a:xfrm>
        </p:grpSpPr>
        <p:pic>
          <p:nvPicPr>
            <p:cNvPr id="7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03" r="49977"/>
            <a:stretch/>
          </p:blipFill>
          <p:spPr bwMode="auto">
            <a:xfrm>
              <a:off x="3131840" y="6576810"/>
              <a:ext cx="1101840" cy="257702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4139952" y="6576810"/>
              <a:ext cx="797748" cy="2365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201</a:t>
              </a:r>
              <a:r>
                <a:rPr lang="ru-RU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9г.</a:t>
              </a:r>
              <a:endParaRPr lang="ru-RU" sz="1400" b="1" dirty="0">
                <a:solidFill>
                  <a:srgbClr val="003192"/>
                </a:solidFill>
                <a:latin typeface="Century Gothic" pitchFamily="34" charset="0"/>
              </a:endParaRPr>
            </a:p>
          </p:txBody>
        </p:sp>
        <p:pic>
          <p:nvPicPr>
            <p:cNvPr id="9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4788024" y="6485912"/>
              <a:ext cx="1101328" cy="349676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Подзаголовок 2"/>
          <p:cNvSpPr txBox="1">
            <a:spLocks/>
          </p:cNvSpPr>
          <p:nvPr/>
        </p:nvSpPr>
        <p:spPr>
          <a:xfrm>
            <a:off x="539552" y="2600908"/>
            <a:ext cx="7848872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chemeClr val="tx1"/>
                </a:solidFill>
                <a:ea typeface="Calibri"/>
                <a:cs typeface="Times New Roman"/>
              </a:rPr>
              <a:t>Задачи: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1. Рациональное планирование территории, обеспечение населения доступным и качественным жильем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2. Создание комфортной городской среды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3. Развитие жилищно-коммунального комплекса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4. Развитие современной и развитой транспортной инфраструктуры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5. Обеспечение благоприятной окружающей среды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6. Обеспечение безопасности жизнедеятельности</a:t>
            </a:r>
          </a:p>
          <a:p>
            <a:pPr marL="342900" indent="-342900" algn="l">
              <a:buFont typeface="Arial" pitchFamily="34" charset="0"/>
              <a:buAutoNum type="arabicPeriod"/>
            </a:pPr>
            <a:endParaRPr lang="ru-RU" sz="18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20719" y="1196752"/>
            <a:ext cx="7772400" cy="8712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800" b="1" u="sng" dirty="0" smtClean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  <a:t>Цель направления</a:t>
            </a:r>
            <a:r>
              <a:rPr lang="ru-RU" sz="1800" b="1" dirty="0" smtClean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  <a:t>: комплексное развитие сельских и городских территорий, создание благоприятных условий для жизни населения, обеспечение благоприятной окружающей среды и безопасности жизнедеятельности</a:t>
            </a:r>
            <a:endParaRPr lang="ru-RU" sz="1800" b="1" dirty="0">
              <a:solidFill>
                <a:srgbClr val="4F81BD">
                  <a:lumMod val="75000"/>
                </a:srgbClr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90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7359" y="548681"/>
            <a:ext cx="7772400" cy="1122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n-ea"/>
                <a:cs typeface="+mn-cs"/>
              </a:rPr>
              <a:t>Система стратегического планирования </a:t>
            </a:r>
            <a:b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n-ea"/>
                <a:cs typeface="+mn-cs"/>
              </a:rPr>
            </a:b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n-ea"/>
                <a:cs typeface="+mn-cs"/>
              </a:rPr>
              <a:t>на муниципальном уровне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568952" cy="3168352"/>
          </a:xfrm>
        </p:spPr>
        <p:txBody>
          <a:bodyPr>
            <a:noAutofit/>
          </a:bodyPr>
          <a:lstStyle/>
          <a:p>
            <a:pPr marL="342900" indent="-342900" algn="l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стратегия </a:t>
            </a:r>
            <a:r>
              <a:rPr lang="ru-RU" sz="2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социально-экономического </a:t>
            </a:r>
            <a:r>
              <a:rPr lang="ru-RU" sz="2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развития</a:t>
            </a:r>
          </a:p>
          <a:p>
            <a:pPr marL="342900" indent="-342900" algn="l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план мероприятий по реализации стратегии социально-экономического развития</a:t>
            </a:r>
          </a:p>
          <a:p>
            <a:pPr marL="342900" indent="-342900" algn="l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</a:t>
            </a:r>
            <a:r>
              <a:rPr lang="ru-RU" sz="2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рогноз социально-экономического развития на среднесрочный или долгосрочный период</a:t>
            </a:r>
          </a:p>
          <a:p>
            <a:pPr marL="342900" indent="-342900" algn="l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бюджетный прогноз на долгосрочный период</a:t>
            </a:r>
          </a:p>
          <a:p>
            <a:pPr marL="342900" indent="-342900" algn="l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муниципальный программы</a:t>
            </a:r>
          </a:p>
          <a:p>
            <a:pPr marL="342900" indent="-342900" algn="l">
              <a:buFontTx/>
              <a:buChar char="-"/>
            </a:pPr>
            <a:endParaRPr lang="ru-RU" sz="1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42900" indent="-342900" algn="l">
              <a:buFontTx/>
              <a:buChar char="-"/>
            </a:pPr>
            <a:endParaRPr lang="ru-RU" sz="16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5" descr="C:\Users\Admin\Desktop\Untitled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2971"/>
            <a:ext cx="1143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3059832" y="6365239"/>
            <a:ext cx="2829520" cy="364197"/>
            <a:chOff x="3131840" y="6485912"/>
            <a:chExt cx="2757512" cy="349676"/>
          </a:xfrm>
        </p:grpSpPr>
        <p:pic>
          <p:nvPicPr>
            <p:cNvPr id="7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03" r="49977"/>
            <a:stretch/>
          </p:blipFill>
          <p:spPr bwMode="auto">
            <a:xfrm>
              <a:off x="3131840" y="6576810"/>
              <a:ext cx="1101840" cy="257702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4139952" y="6576810"/>
              <a:ext cx="797748" cy="2365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201</a:t>
              </a:r>
              <a:r>
                <a:rPr lang="ru-RU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9г.</a:t>
              </a:r>
              <a:endParaRPr lang="ru-RU" sz="1400" b="1" dirty="0">
                <a:solidFill>
                  <a:srgbClr val="003192"/>
                </a:solidFill>
                <a:latin typeface="Century Gothic" pitchFamily="34" charset="0"/>
              </a:endParaRPr>
            </a:p>
          </p:txBody>
        </p:sp>
        <p:pic>
          <p:nvPicPr>
            <p:cNvPr id="9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4788024" y="6485912"/>
              <a:ext cx="1101328" cy="349676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1607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488832" cy="72008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  <a:t>Методы реализации</a:t>
            </a:r>
            <a:endParaRPr lang="ru-RU" sz="3200" b="1" dirty="0">
              <a:solidFill>
                <a:srgbClr val="4F81BD">
                  <a:lumMod val="75000"/>
                </a:srgbClr>
              </a:solidFill>
              <a:latin typeface="Verdana" pitchFamily="34" charset="0"/>
            </a:endParaRPr>
          </a:p>
        </p:txBody>
      </p:sp>
      <p:pic>
        <p:nvPicPr>
          <p:cNvPr id="5" name="Picture 5" descr="C:\Users\Admin\Desktop\Untitled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2971"/>
            <a:ext cx="1143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3059832" y="6365239"/>
            <a:ext cx="2829520" cy="364197"/>
            <a:chOff x="3131840" y="6485912"/>
            <a:chExt cx="2757512" cy="349676"/>
          </a:xfrm>
        </p:grpSpPr>
        <p:pic>
          <p:nvPicPr>
            <p:cNvPr id="7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03" r="49977"/>
            <a:stretch/>
          </p:blipFill>
          <p:spPr bwMode="auto">
            <a:xfrm>
              <a:off x="3131840" y="6576810"/>
              <a:ext cx="1101840" cy="257702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4139952" y="6576810"/>
              <a:ext cx="797748" cy="2365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201</a:t>
              </a:r>
              <a:r>
                <a:rPr lang="ru-RU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9г.</a:t>
              </a:r>
              <a:endParaRPr lang="ru-RU" sz="1400" b="1" dirty="0">
                <a:solidFill>
                  <a:srgbClr val="003192"/>
                </a:solidFill>
                <a:latin typeface="Century Gothic" pitchFamily="34" charset="0"/>
              </a:endParaRPr>
            </a:p>
          </p:txBody>
        </p:sp>
        <p:pic>
          <p:nvPicPr>
            <p:cNvPr id="9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4788024" y="6485912"/>
              <a:ext cx="1101328" cy="349676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595147"/>
              </p:ext>
            </p:extLst>
          </p:nvPr>
        </p:nvGraphicFramePr>
        <p:xfrm>
          <a:off x="219082" y="1004480"/>
          <a:ext cx="8568954" cy="5724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159"/>
                <a:gridCol w="1428159"/>
                <a:gridCol w="1536170"/>
                <a:gridCol w="1320148"/>
                <a:gridCol w="1428159"/>
                <a:gridCol w="1428159"/>
              </a:tblGrid>
              <a:tr h="480348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Задача 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Задача №2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Задача</a:t>
                      </a:r>
                      <a:r>
                        <a:rPr lang="ru-RU" baseline="0" dirty="0" smtClean="0"/>
                        <a:t>  №3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Задача №4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Задача №5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Задача №6</a:t>
                      </a:r>
                      <a:endParaRPr lang="ru-RU" dirty="0"/>
                    </a:p>
                  </a:txBody>
                  <a:tcPr/>
                </a:tc>
              </a:tr>
              <a:tr h="1592113">
                <a:tc>
                  <a:txBody>
                    <a:bodyPr/>
                    <a:lstStyle/>
                    <a:p>
                      <a:pPr algn="l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Рациональное планирование территории, обеспечение населения доступным и качественным жильем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комфортной среды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жилищно-коммунального комплекса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современной развитой транспортной инфраструктуры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благоприятной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окружающей среды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безопасности жизнедеятельности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52495"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выделение зон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размещения объектов капитального строительства;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осуществление строительства на основе актуализированных документов территориального планирования, правил землепользования и застройки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единого комплексного подхода к развитию территорий с учетом специфики и функциональных особенностей;</a:t>
                      </a: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осуществление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мероприятий по развитию общественных пространств, формированию целостного архитектурного облика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в государственной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информационной системе ЖКХ;</a:t>
                      </a: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осуществление модернизации объектов коммунальной инфраструктуры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качества транспортного обслуживания населения;</a:t>
                      </a: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доступности объектов транспортной инфраструктуры;</a:t>
                      </a: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транспортной инфраструктуры;</a:t>
                      </a: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безопасного дорожного движения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вовлечение населения в экологическую деятельность и повышение уровня экологической культуры населения;</a:t>
                      </a: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ликвидация накопленного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экологического вреда путем закрытия и ликвидации несанкционированных свалок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мероприятий по территориальной и гражданской обороне, защите населения и территорий от чрезвычайных ситуаций природного и техногенного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характера;</a:t>
                      </a: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профилактика терроризма и экстремизма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15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7359" y="260648"/>
            <a:ext cx="7195001" cy="115212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  <a:t>Ожидаемые результаты развития Слободского района к 2035 году</a:t>
            </a:r>
          </a:p>
        </p:txBody>
      </p:sp>
      <p:pic>
        <p:nvPicPr>
          <p:cNvPr id="5" name="Picture 5" descr="C:\Users\Admin\Desktop\Untitled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2971"/>
            <a:ext cx="1143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3059832" y="6365239"/>
            <a:ext cx="2829520" cy="364197"/>
            <a:chOff x="3131840" y="6485912"/>
            <a:chExt cx="2757512" cy="349676"/>
          </a:xfrm>
        </p:grpSpPr>
        <p:pic>
          <p:nvPicPr>
            <p:cNvPr id="7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03" r="49977"/>
            <a:stretch/>
          </p:blipFill>
          <p:spPr bwMode="auto">
            <a:xfrm>
              <a:off x="3131840" y="6576810"/>
              <a:ext cx="1101840" cy="257702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4139952" y="6576810"/>
              <a:ext cx="797748" cy="2365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201</a:t>
              </a:r>
              <a:r>
                <a:rPr lang="ru-RU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9г.</a:t>
              </a:r>
              <a:endParaRPr lang="ru-RU" sz="1400" b="1" dirty="0">
                <a:solidFill>
                  <a:srgbClr val="003192"/>
                </a:solidFill>
                <a:latin typeface="Century Gothic" pitchFamily="34" charset="0"/>
              </a:endParaRPr>
            </a:p>
          </p:txBody>
        </p:sp>
        <p:pic>
          <p:nvPicPr>
            <p:cNvPr id="9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4788024" y="6485912"/>
              <a:ext cx="1101328" cy="349676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Подзаголовок 2"/>
          <p:cNvSpPr txBox="1">
            <a:spLocks/>
          </p:cNvSpPr>
          <p:nvPr/>
        </p:nvSpPr>
        <p:spPr>
          <a:xfrm>
            <a:off x="899592" y="1196752"/>
            <a:ext cx="691276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AutoNum type="arabicPeriod"/>
            </a:pPr>
            <a:endParaRPr lang="ru-RU" sz="18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/>
            <a:endParaRPr lang="ru-RU" sz="18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/>
            <a:endParaRPr lang="ru-RU" sz="1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/>
            <a:endParaRPr lang="ru-RU" sz="18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Показатели, характеризующие достижение целей социально-экономического развития района представлены в приложении №2 </a:t>
            </a:r>
          </a:p>
        </p:txBody>
      </p:sp>
    </p:spTree>
    <p:extLst>
      <p:ext uri="{BB962C8B-B14F-4D97-AF65-F5344CB8AC3E}">
        <p14:creationId xmlns:p14="http://schemas.microsoft.com/office/powerpoint/2010/main" val="163990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980728"/>
            <a:ext cx="7056784" cy="5184576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  <a:t>Срок реализации Стратегии </a:t>
            </a:r>
            <a:br>
              <a:rPr lang="ru-RU" sz="2800" b="1" dirty="0" smtClean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</a:br>
            <a:r>
              <a:rPr lang="ru-RU" sz="2800" b="1" dirty="0" smtClean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  <a:t>– </a:t>
            </a:r>
            <a:r>
              <a:rPr lang="ru-RU" sz="2800" dirty="0" smtClean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  <a:t>2019 – 2035 годы</a:t>
            </a:r>
            <a:r>
              <a:rPr lang="ru-RU" sz="2800" b="1" dirty="0" smtClean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  <a:t/>
            </a:r>
            <a:br>
              <a:rPr lang="ru-RU" sz="2800" b="1" dirty="0" smtClean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</a:br>
            <a:r>
              <a:rPr lang="ru-RU" sz="2800" b="1" dirty="0" smtClean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  <a:t/>
            </a:r>
            <a:br>
              <a:rPr lang="ru-RU" sz="2800" b="1" dirty="0" smtClean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</a:br>
            <a:r>
              <a:rPr lang="ru-RU" sz="2800" b="1" dirty="0" smtClean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  <a:t>Источники реализации – </a:t>
            </a:r>
            <a:r>
              <a:rPr lang="ru-RU" sz="2800" dirty="0" smtClean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  <a:t>средства федерального, областного, местного бюджетов, внебюджетные источники</a:t>
            </a:r>
            <a:br>
              <a:rPr lang="ru-RU" sz="2800" dirty="0" smtClean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</a:br>
            <a:r>
              <a:rPr lang="ru-RU" sz="2800" b="1" dirty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  <a:t/>
            </a:r>
            <a:br>
              <a:rPr lang="ru-RU" sz="2800" b="1" dirty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</a:br>
            <a:r>
              <a:rPr lang="ru-RU" sz="2800" b="1" dirty="0" smtClean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  <a:t>Механизм реализации Стратегии – </a:t>
            </a:r>
            <a:r>
              <a:rPr lang="ru-RU" sz="2800" dirty="0" smtClean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  <a:t>муниципальные программы</a:t>
            </a:r>
            <a:r>
              <a:rPr lang="ru-RU" sz="2800" b="1" dirty="0" smtClean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  <a:t/>
            </a:r>
            <a:br>
              <a:rPr lang="ru-RU" sz="2800" b="1" dirty="0" smtClean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</a:br>
            <a:r>
              <a:rPr lang="ru-RU" sz="2800" b="1" dirty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  <a:t/>
            </a:r>
            <a:br>
              <a:rPr lang="ru-RU" sz="2800" b="1" dirty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</a:br>
            <a:endParaRPr lang="ru-RU" sz="2800" b="1" dirty="0">
              <a:solidFill>
                <a:srgbClr val="4F81BD">
                  <a:lumMod val="75000"/>
                </a:srgbClr>
              </a:solidFill>
              <a:latin typeface="Verdana" pitchFamily="34" charset="0"/>
            </a:endParaRPr>
          </a:p>
        </p:txBody>
      </p:sp>
      <p:pic>
        <p:nvPicPr>
          <p:cNvPr id="5" name="Picture 5" descr="C:\Users\Admin\Desktop\Untitled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2971"/>
            <a:ext cx="1143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3059832" y="6365239"/>
            <a:ext cx="2829520" cy="364197"/>
            <a:chOff x="3131840" y="6485912"/>
            <a:chExt cx="2757512" cy="349676"/>
          </a:xfrm>
        </p:grpSpPr>
        <p:pic>
          <p:nvPicPr>
            <p:cNvPr id="7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03" r="49977"/>
            <a:stretch/>
          </p:blipFill>
          <p:spPr bwMode="auto">
            <a:xfrm>
              <a:off x="3131840" y="6576810"/>
              <a:ext cx="1101840" cy="257702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4139952" y="6576810"/>
              <a:ext cx="797748" cy="2365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201</a:t>
              </a:r>
              <a:r>
                <a:rPr lang="ru-RU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9г.</a:t>
              </a:r>
              <a:endParaRPr lang="ru-RU" sz="1400" b="1" dirty="0">
                <a:solidFill>
                  <a:srgbClr val="003192"/>
                </a:solidFill>
                <a:latin typeface="Century Gothic" pitchFamily="34" charset="0"/>
              </a:endParaRPr>
            </a:p>
          </p:txBody>
        </p:sp>
        <p:pic>
          <p:nvPicPr>
            <p:cNvPr id="9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4788024" y="6485912"/>
              <a:ext cx="1101328" cy="349676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Подзаголовок 2"/>
          <p:cNvSpPr txBox="1">
            <a:spLocks/>
          </p:cNvSpPr>
          <p:nvPr/>
        </p:nvSpPr>
        <p:spPr>
          <a:xfrm>
            <a:off x="899592" y="1196752"/>
            <a:ext cx="691276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itchFamily="34" charset="0"/>
              <a:buAutoNum type="arabicPeriod"/>
            </a:pPr>
            <a:endParaRPr lang="ru-RU" sz="18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l"/>
            <a:endParaRPr lang="ru-RU" sz="18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l"/>
            <a:endParaRPr lang="ru-RU" sz="1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algn="l"/>
            <a:endParaRPr lang="ru-RU" sz="1800" dirty="0" smtClean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6962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980728"/>
            <a:ext cx="7056784" cy="518457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  <a:t>СПАСИБО </a:t>
            </a:r>
            <a:br>
              <a:rPr lang="ru-RU" sz="3600" b="1" dirty="0" smtClean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</a:br>
            <a:r>
              <a:rPr lang="ru-RU" sz="3600" b="1" dirty="0" smtClean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  <a:t>ЗА ВНИМАНИЕ !</a:t>
            </a:r>
            <a:br>
              <a:rPr lang="ru-RU" sz="3600" b="1" dirty="0" smtClean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</a:br>
            <a:r>
              <a:rPr lang="ru-RU" sz="3600" b="1" dirty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  <a:t/>
            </a:r>
            <a:br>
              <a:rPr lang="ru-RU" sz="3600" b="1" dirty="0">
                <a:solidFill>
                  <a:srgbClr val="4F81BD">
                    <a:lumMod val="75000"/>
                  </a:srgbClr>
                </a:solidFill>
                <a:latin typeface="Verdana" pitchFamily="34" charset="0"/>
              </a:rPr>
            </a:br>
            <a:endParaRPr lang="ru-RU" sz="3600" b="1" dirty="0">
              <a:solidFill>
                <a:srgbClr val="4F81BD">
                  <a:lumMod val="75000"/>
                </a:srgbClr>
              </a:solidFill>
              <a:latin typeface="Verdana" pitchFamily="34" charset="0"/>
            </a:endParaRPr>
          </a:p>
        </p:txBody>
      </p:sp>
      <p:pic>
        <p:nvPicPr>
          <p:cNvPr id="5" name="Picture 5" descr="C:\Users\Admin\Desktop\Untitled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2971"/>
            <a:ext cx="1143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3059832" y="6365239"/>
            <a:ext cx="2829520" cy="364197"/>
            <a:chOff x="3131840" y="6485912"/>
            <a:chExt cx="2757512" cy="349676"/>
          </a:xfrm>
        </p:grpSpPr>
        <p:pic>
          <p:nvPicPr>
            <p:cNvPr id="7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03" r="49977"/>
            <a:stretch/>
          </p:blipFill>
          <p:spPr bwMode="auto">
            <a:xfrm>
              <a:off x="3131840" y="6576810"/>
              <a:ext cx="1101840" cy="257702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4139952" y="6576810"/>
              <a:ext cx="797748" cy="2365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201</a:t>
              </a:r>
              <a:r>
                <a:rPr lang="ru-RU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9г.</a:t>
              </a:r>
              <a:endParaRPr lang="ru-RU" sz="1400" b="1" dirty="0">
                <a:solidFill>
                  <a:srgbClr val="003192"/>
                </a:solidFill>
                <a:latin typeface="Century Gothic" pitchFamily="34" charset="0"/>
              </a:endParaRPr>
            </a:p>
          </p:txBody>
        </p:sp>
        <p:pic>
          <p:nvPicPr>
            <p:cNvPr id="9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4788024" y="6485912"/>
              <a:ext cx="1101328" cy="349676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" name="Подзаголовок 2"/>
          <p:cNvSpPr txBox="1">
            <a:spLocks/>
          </p:cNvSpPr>
          <p:nvPr/>
        </p:nvSpPr>
        <p:spPr>
          <a:xfrm>
            <a:off x="899592" y="1196752"/>
            <a:ext cx="691276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itchFamily="34" charset="0"/>
              <a:buAutoNum type="arabicPeriod"/>
            </a:pPr>
            <a:endParaRPr lang="ru-RU" sz="1800" dirty="0" smtClean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14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476" y="116632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n-ea"/>
                <a:cs typeface="+mn-cs"/>
              </a:rPr>
              <a:t>Характеристика Слободского района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n-ea"/>
              <a:cs typeface="+mn-cs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059832" y="6365239"/>
            <a:ext cx="2829520" cy="364197"/>
            <a:chOff x="3131840" y="6485912"/>
            <a:chExt cx="2757512" cy="349676"/>
          </a:xfrm>
        </p:grpSpPr>
        <p:pic>
          <p:nvPicPr>
            <p:cNvPr id="7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03" r="49977"/>
            <a:stretch/>
          </p:blipFill>
          <p:spPr bwMode="auto">
            <a:xfrm>
              <a:off x="3131840" y="6576810"/>
              <a:ext cx="1101840" cy="257702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4139952" y="6576810"/>
              <a:ext cx="797748" cy="2365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201</a:t>
              </a:r>
              <a:r>
                <a:rPr lang="ru-RU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9г.</a:t>
              </a:r>
              <a:endParaRPr lang="ru-RU" sz="1400" b="1" dirty="0">
                <a:solidFill>
                  <a:srgbClr val="003192"/>
                </a:solidFill>
                <a:latin typeface="Century Gothic" pitchFamily="34" charset="0"/>
              </a:endParaRPr>
            </a:p>
          </p:txBody>
        </p:sp>
        <p:pic>
          <p:nvPicPr>
            <p:cNvPr id="9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4788024" y="6485912"/>
              <a:ext cx="1101328" cy="349676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8" name="Picture 4" descr="C:\Users\Admin\Pictures\район-карта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556792"/>
            <a:ext cx="4991355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07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556376" cy="1470025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n-ea"/>
                <a:cs typeface="+mn-cs"/>
              </a:rPr>
              <a:t>Оценка достигнутых целей социально-экономического развития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988840"/>
            <a:ext cx="8467742" cy="432048"/>
          </a:xfrm>
        </p:spPr>
        <p:txBody>
          <a:bodyPr>
            <a:normAutofit lnSpcReduction="10000"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>Демографическая ситуация</a:t>
            </a:r>
          </a:p>
        </p:txBody>
      </p:sp>
      <p:pic>
        <p:nvPicPr>
          <p:cNvPr id="5" name="Picture 5" descr="C:\Users\Admin\Desktop\Untitled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2971"/>
            <a:ext cx="1143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3059832" y="6365239"/>
            <a:ext cx="2829520" cy="364197"/>
            <a:chOff x="3131840" y="6485912"/>
            <a:chExt cx="2757512" cy="349676"/>
          </a:xfrm>
        </p:grpSpPr>
        <p:pic>
          <p:nvPicPr>
            <p:cNvPr id="7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03" r="49977"/>
            <a:stretch/>
          </p:blipFill>
          <p:spPr bwMode="auto">
            <a:xfrm>
              <a:off x="3131840" y="6576810"/>
              <a:ext cx="1101840" cy="257702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4139952" y="6576810"/>
              <a:ext cx="797748" cy="2365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201</a:t>
              </a:r>
              <a:r>
                <a:rPr lang="ru-RU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9г.</a:t>
              </a:r>
              <a:endParaRPr lang="ru-RU" sz="1400" b="1" dirty="0">
                <a:solidFill>
                  <a:srgbClr val="003192"/>
                </a:solidFill>
                <a:latin typeface="Century Gothic" pitchFamily="34" charset="0"/>
              </a:endParaRPr>
            </a:p>
          </p:txBody>
        </p:sp>
        <p:pic>
          <p:nvPicPr>
            <p:cNvPr id="9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4788024" y="6485912"/>
              <a:ext cx="1101328" cy="349676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495496"/>
              </p:ext>
            </p:extLst>
          </p:nvPr>
        </p:nvGraphicFramePr>
        <p:xfrm>
          <a:off x="855323" y="2708920"/>
          <a:ext cx="7296471" cy="21234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292741"/>
                <a:gridCol w="1656184"/>
                <a:gridCol w="13475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Численность постоянного населения на конец года, тыс.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30,63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родившихся, человек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умерших,</a:t>
                      </a:r>
                      <a:r>
                        <a:rPr lang="ru-RU" baseline="0" dirty="0" smtClean="0"/>
                        <a:t> человек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Естественный прирос на 1000 человек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-6,2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07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7359" y="188640"/>
            <a:ext cx="7772400" cy="147002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n-ea"/>
                <a:cs typeface="+mn-cs"/>
              </a:rPr>
              <a:t>Развитие муниципальных финансов</a:t>
            </a:r>
            <a:b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n-ea"/>
                <a:cs typeface="+mn-cs"/>
              </a:rPr>
            </a:br>
            <a:endParaRPr lang="ru-RU" sz="2400" b="1" dirty="0">
              <a:solidFill>
                <a:schemeClr val="accent1">
                  <a:lumMod val="75000"/>
                </a:schemeClr>
              </a:solidFill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5" name="Picture 5" descr="C:\Users\Admin\Desktop\Untitled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2971"/>
            <a:ext cx="1143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3059832" y="6365239"/>
            <a:ext cx="2829520" cy="364197"/>
            <a:chOff x="3131840" y="6485912"/>
            <a:chExt cx="2757512" cy="349676"/>
          </a:xfrm>
        </p:grpSpPr>
        <p:pic>
          <p:nvPicPr>
            <p:cNvPr id="7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03" r="49977"/>
            <a:stretch/>
          </p:blipFill>
          <p:spPr bwMode="auto">
            <a:xfrm>
              <a:off x="3131840" y="6576810"/>
              <a:ext cx="1101840" cy="257702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4139952" y="6576810"/>
              <a:ext cx="797748" cy="2365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201</a:t>
              </a:r>
              <a:r>
                <a:rPr lang="ru-RU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9г.</a:t>
              </a:r>
              <a:endParaRPr lang="ru-RU" sz="1400" b="1" dirty="0">
                <a:solidFill>
                  <a:srgbClr val="003192"/>
                </a:solidFill>
                <a:latin typeface="Century Gothic" pitchFamily="34" charset="0"/>
              </a:endParaRPr>
            </a:p>
          </p:txBody>
        </p:sp>
        <p:pic>
          <p:nvPicPr>
            <p:cNvPr id="9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4788024" y="6485912"/>
              <a:ext cx="1101328" cy="349676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69671"/>
              </p:ext>
            </p:extLst>
          </p:nvPr>
        </p:nvGraphicFramePr>
        <p:xfrm>
          <a:off x="683568" y="1397000"/>
          <a:ext cx="7844308" cy="3832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5094"/>
                <a:gridCol w="849607"/>
                <a:gridCol w="849607"/>
              </a:tblGrid>
              <a:tr h="8653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Показатель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 год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2017 год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3619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Исполнение бюджета муниципального района по расходам с учетом межбюджетных трансфертов, %%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99,5</a:t>
                      </a:r>
                      <a:endParaRPr lang="ru-RU" dirty="0"/>
                    </a:p>
                  </a:txBody>
                  <a:tcPr/>
                </a:tc>
              </a:tr>
              <a:tr h="86533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Объем налоговых и неналоговых доходов бюджета муниципального образования, млн.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160,7</a:t>
                      </a:r>
                      <a:endParaRPr lang="ru-RU" dirty="0"/>
                    </a:p>
                  </a:txBody>
                  <a:tcPr/>
                </a:tc>
              </a:tr>
              <a:tr h="86533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Доля налоговых и неналоговых доходов бюджета в общем объеме доходов бюджета (в 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07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7"/>
            <a:ext cx="7772400" cy="79208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n-ea"/>
                <a:cs typeface="+mn-cs"/>
              </a:rPr>
              <a:t>Развитие экономики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5" descr="C:\Users\Admin\Desktop\Untitled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2971"/>
            <a:ext cx="1143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3059832" y="6365239"/>
            <a:ext cx="2829520" cy="364197"/>
            <a:chOff x="3131840" y="6485912"/>
            <a:chExt cx="2757512" cy="349676"/>
          </a:xfrm>
        </p:grpSpPr>
        <p:pic>
          <p:nvPicPr>
            <p:cNvPr id="7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03" r="49977"/>
            <a:stretch/>
          </p:blipFill>
          <p:spPr bwMode="auto">
            <a:xfrm>
              <a:off x="3131840" y="6576810"/>
              <a:ext cx="1101840" cy="257702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4139952" y="6576810"/>
              <a:ext cx="797748" cy="2365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201</a:t>
              </a:r>
              <a:r>
                <a:rPr lang="ru-RU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9г.</a:t>
              </a:r>
              <a:endParaRPr lang="ru-RU" sz="1400" b="1" dirty="0">
                <a:solidFill>
                  <a:srgbClr val="003192"/>
                </a:solidFill>
                <a:latin typeface="Century Gothic" pitchFamily="34" charset="0"/>
              </a:endParaRPr>
            </a:p>
          </p:txBody>
        </p:sp>
        <p:pic>
          <p:nvPicPr>
            <p:cNvPr id="9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4788024" y="6485912"/>
              <a:ext cx="1101328" cy="349676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940470"/>
              </p:ext>
            </p:extLst>
          </p:nvPr>
        </p:nvGraphicFramePr>
        <p:xfrm>
          <a:off x="683568" y="1556792"/>
          <a:ext cx="7488832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4678"/>
                <a:gridCol w="1187077"/>
                <a:gridCol w="1187077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Показатель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 год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2017 год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Численность занятых в экономике (среднегодовая), человек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8583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8309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Среднемесячная номинальная начисленная заработная плата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13805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17 486,6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Численность занятых в сфере малого предпринимательства, человек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3907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4587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Число субъектов малого и среднего предпринимательства , ед.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869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Отгружено товаров собственного производства, выполнено работ и услуг собственными силами в промышленности, </a:t>
                      </a:r>
                      <a:r>
                        <a:rPr lang="ru-RU" sz="1800" dirty="0" err="1" smtClean="0">
                          <a:effectLst/>
                          <a:latin typeface="Times New Roman"/>
                          <a:ea typeface="Calibri"/>
                        </a:rPr>
                        <a:t>млн.руб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1 823,4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2 642,2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Среднедушевые доходы населения (в месяц),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10545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12945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07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476" y="186640"/>
            <a:ext cx="7200900" cy="1010112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n-ea"/>
                <a:cs typeface="+mn-cs"/>
              </a:rPr>
              <a:t>Повышение эффективности управления муниципальным имуществом</a:t>
            </a:r>
          </a:p>
        </p:txBody>
      </p:sp>
      <p:pic>
        <p:nvPicPr>
          <p:cNvPr id="5" name="Picture 5" descr="C:\Users\Admin\Desktop\Untitled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2971"/>
            <a:ext cx="1143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3059832" y="6365239"/>
            <a:ext cx="2829520" cy="364197"/>
            <a:chOff x="3131840" y="6485912"/>
            <a:chExt cx="2757512" cy="349676"/>
          </a:xfrm>
        </p:grpSpPr>
        <p:pic>
          <p:nvPicPr>
            <p:cNvPr id="7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03" r="49977"/>
            <a:stretch/>
          </p:blipFill>
          <p:spPr bwMode="auto">
            <a:xfrm>
              <a:off x="3131840" y="6576810"/>
              <a:ext cx="1101840" cy="257702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4139952" y="6576810"/>
              <a:ext cx="797748" cy="2365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201</a:t>
              </a:r>
              <a:r>
                <a:rPr lang="ru-RU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9г.</a:t>
              </a:r>
              <a:endParaRPr lang="ru-RU" sz="1400" b="1" dirty="0">
                <a:solidFill>
                  <a:srgbClr val="003192"/>
                </a:solidFill>
                <a:latin typeface="Century Gothic" pitchFamily="34" charset="0"/>
              </a:endParaRPr>
            </a:p>
          </p:txBody>
        </p:sp>
        <p:pic>
          <p:nvPicPr>
            <p:cNvPr id="9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4788024" y="6485912"/>
              <a:ext cx="1101328" cy="349676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495991"/>
              </p:ext>
            </p:extLst>
          </p:nvPr>
        </p:nvGraphicFramePr>
        <p:xfrm>
          <a:off x="651130" y="1628800"/>
          <a:ext cx="7704857" cy="36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7054"/>
                <a:gridCol w="1080120"/>
                <a:gridCol w="1047683"/>
              </a:tblGrid>
              <a:tr h="91478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Показатель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 год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2017 год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4140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Доходы в качестве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Calibri"/>
                        </a:rPr>
                        <a:t> части прибыли муниципальных унитарных предприятий, тыс.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193,8</a:t>
                      </a:r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Доходы от аренды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Calibri"/>
                        </a:rPr>
                        <a:t> имущества, тыс.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10254,7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8044,9</a:t>
                      </a:r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Доходы от продажи имущества, тыс.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3578,5</a:t>
                      </a:r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аренды земельных участков, тыс.</a:t>
                      </a:r>
                      <a:r>
                        <a:rPr lang="ru-RU" baseline="0" dirty="0" smtClean="0"/>
                        <a:t>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4377,9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9176,5</a:t>
                      </a:r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r>
                        <a:rPr lang="ru-RU" baseline="0" dirty="0" smtClean="0"/>
                        <a:t> от продажи земельных участков, тыс.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3095,7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7419,7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40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9727" y="260649"/>
            <a:ext cx="7772400" cy="576064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n-ea"/>
                <a:cs typeface="+mn-cs"/>
              </a:rPr>
              <a:t>Социальная политика</a:t>
            </a:r>
          </a:p>
        </p:txBody>
      </p:sp>
      <p:pic>
        <p:nvPicPr>
          <p:cNvPr id="5" name="Picture 5" descr="C:\Users\Admin\Desktop\Untitled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2971"/>
            <a:ext cx="1143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3059832" y="6365239"/>
            <a:ext cx="2829520" cy="364197"/>
            <a:chOff x="3131840" y="6485912"/>
            <a:chExt cx="2757512" cy="349676"/>
          </a:xfrm>
        </p:grpSpPr>
        <p:pic>
          <p:nvPicPr>
            <p:cNvPr id="7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03" r="49977"/>
            <a:stretch/>
          </p:blipFill>
          <p:spPr bwMode="auto">
            <a:xfrm>
              <a:off x="3131840" y="6576810"/>
              <a:ext cx="1101840" cy="257702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4139952" y="6576810"/>
              <a:ext cx="797748" cy="2365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201</a:t>
              </a:r>
              <a:r>
                <a:rPr lang="ru-RU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9г.</a:t>
              </a:r>
              <a:endParaRPr lang="ru-RU" sz="1400" b="1" dirty="0">
                <a:solidFill>
                  <a:srgbClr val="003192"/>
                </a:solidFill>
                <a:latin typeface="Century Gothic" pitchFamily="34" charset="0"/>
              </a:endParaRPr>
            </a:p>
          </p:txBody>
        </p:sp>
        <p:pic>
          <p:nvPicPr>
            <p:cNvPr id="9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4788024" y="6485912"/>
              <a:ext cx="1101328" cy="349676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545035"/>
              </p:ext>
            </p:extLst>
          </p:nvPr>
        </p:nvGraphicFramePr>
        <p:xfrm>
          <a:off x="755577" y="1322044"/>
          <a:ext cx="7632847" cy="4271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9439"/>
                <a:gridCol w="826704"/>
                <a:gridCol w="826704"/>
              </a:tblGrid>
              <a:tr h="81140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Показатель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 год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2017 год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6755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Доля детей в возрасте 1 – 6 лет, получающих дошкольную образовательную услугу по их содержанию, к общей численности детей в возрасте 1 – 6 лет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Calibri"/>
                        </a:rPr>
                        <a:t>, %%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63,5</a:t>
                      </a:r>
                      <a:endParaRPr lang="ru-RU" dirty="0"/>
                    </a:p>
                  </a:txBody>
                  <a:tcPr/>
                </a:tc>
              </a:tr>
              <a:tr h="47010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клубных формирований,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ед.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288</a:t>
                      </a:r>
                      <a:endParaRPr lang="ru-RU" dirty="0"/>
                    </a:p>
                  </a:txBody>
                  <a:tcPr/>
                </a:tc>
              </a:tr>
              <a:tr h="8114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Доля населения систематически занимающихся физической культурой и спортом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</a:tr>
              <a:tr h="8114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Количество молодежи, получающей социальные услуги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2293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40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476" y="260648"/>
            <a:ext cx="7200900" cy="936104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+mn-ea"/>
                <a:cs typeface="+mn-cs"/>
              </a:rPr>
              <a:t>Развитие жилищно-коммунального хозяйства</a:t>
            </a:r>
          </a:p>
        </p:txBody>
      </p:sp>
      <p:pic>
        <p:nvPicPr>
          <p:cNvPr id="5" name="Picture 5" descr="C:\Users\Admin\Desktop\Untitled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2971"/>
            <a:ext cx="11430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3059832" y="6365239"/>
            <a:ext cx="2829520" cy="364197"/>
            <a:chOff x="3131840" y="6485912"/>
            <a:chExt cx="2757512" cy="349676"/>
          </a:xfrm>
        </p:grpSpPr>
        <p:pic>
          <p:nvPicPr>
            <p:cNvPr id="7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03" r="49977"/>
            <a:stretch/>
          </p:blipFill>
          <p:spPr bwMode="auto">
            <a:xfrm>
              <a:off x="3131840" y="6576810"/>
              <a:ext cx="1101840" cy="257702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4139952" y="6576810"/>
              <a:ext cx="797748" cy="23656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201</a:t>
              </a:r>
              <a:r>
                <a:rPr lang="ru-RU" sz="1600" b="1" dirty="0" smtClean="0">
                  <a:solidFill>
                    <a:srgbClr val="003192"/>
                  </a:solidFill>
                  <a:latin typeface="Century Gothic" pitchFamily="34" charset="0"/>
                </a:rPr>
                <a:t>9г.</a:t>
              </a:r>
              <a:endParaRPr lang="ru-RU" sz="1400" b="1" dirty="0">
                <a:solidFill>
                  <a:srgbClr val="003192"/>
                </a:solidFill>
                <a:latin typeface="Century Gothic" pitchFamily="34" charset="0"/>
              </a:endParaRPr>
            </a:p>
          </p:txBody>
        </p:sp>
        <p:pic>
          <p:nvPicPr>
            <p:cNvPr id="9" name="Picture 3" descr="C:\Users\Admin\Documents\PSD\Администрация\Презентации\для-страницы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48000"/>
                      </a14:imgEffect>
                      <a14:imgEffect>
                        <a14:brightnessContrast bright="21000" contrast="-24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4788024" y="6485912"/>
              <a:ext cx="1101328" cy="349676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996537"/>
              </p:ext>
            </p:extLst>
          </p:nvPr>
        </p:nvGraphicFramePr>
        <p:xfrm>
          <a:off x="1043608" y="1548773"/>
          <a:ext cx="7128793" cy="20082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4571"/>
                <a:gridCol w="772111"/>
                <a:gridCol w="772111"/>
              </a:tblGrid>
              <a:tr h="72809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Показатель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2014 год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2017 год</a:t>
                      </a:r>
                      <a:endParaRPr lang="ru-RU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Обеспечение работы информационной системы ГИС ЖКХ , %%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63206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</a:rPr>
                        <a:t>Оснащение объектов приборами учета тепловой энергии, ед.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45391" y="3789040"/>
            <a:ext cx="6516335" cy="720080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Ремонт многоквартирных домов за 2014 – 2017гг. – 46 ед.</a:t>
            </a:r>
          </a:p>
          <a:p>
            <a:pPr algn="l"/>
            <a:endParaRPr lang="ru-RU" sz="18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Реализовано 120 проектов местных инициатив, 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ea typeface="Calibri"/>
                <a:cs typeface="Times New Roman"/>
              </a:rPr>
              <a:t>привлечено из  областного бюджета 74 600 тыс. руб.</a:t>
            </a:r>
            <a:endParaRPr lang="ru-RU" sz="18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740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1538</Words>
  <Application>Microsoft Office PowerPoint</Application>
  <PresentationFormat>Экран (4:3)</PresentationFormat>
  <Paragraphs>292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Тема Office</vt:lpstr>
      <vt:lpstr>1_Тема Office</vt:lpstr>
      <vt:lpstr>2_Тема Office</vt:lpstr>
      <vt:lpstr>Презентация PowerPoint</vt:lpstr>
      <vt:lpstr>Система стратегического планирования  на муниципальном уровне</vt:lpstr>
      <vt:lpstr>Характеристика Слободского района</vt:lpstr>
      <vt:lpstr>Оценка достигнутых целей социально-экономического развития</vt:lpstr>
      <vt:lpstr>Развитие муниципальных финансов </vt:lpstr>
      <vt:lpstr>Развитие экономики</vt:lpstr>
      <vt:lpstr>Повышение эффективности управления муниципальным имуществом</vt:lpstr>
      <vt:lpstr>Социальная политика</vt:lpstr>
      <vt:lpstr>Развитие жилищно-коммунального хозяйства</vt:lpstr>
      <vt:lpstr>Развитие транспортной инфраструктуры</vt:lpstr>
      <vt:lpstr>SWOT-анализ социально-экономического положения области</vt:lpstr>
      <vt:lpstr>SWOT-анализ социально-экономического положения области</vt:lpstr>
      <vt:lpstr>Возможные сценарии развития Слободского района</vt:lpstr>
      <vt:lpstr>Основная цель реализации Стратегии</vt:lpstr>
      <vt:lpstr>Развитие экономики</vt:lpstr>
      <vt:lpstr>Методы реализации</vt:lpstr>
      <vt:lpstr>Развитие человеческого потенциала</vt:lpstr>
      <vt:lpstr>Методы реализации</vt:lpstr>
      <vt:lpstr>Безопасная и комфортная среда</vt:lpstr>
      <vt:lpstr>Методы реализации</vt:lpstr>
      <vt:lpstr>Ожидаемые результаты развития Слободского района к 2035 году</vt:lpstr>
      <vt:lpstr>Срок реализации Стратегии  – 2019 – 2035 годы  Источники реализации – средства федерального, областного, местного бюджетов, внебюджетные источники  Механизм реализации Стратегии – муниципальные программы  </vt:lpstr>
      <vt:lpstr>СПАСИБО  ЗА ВНИМАНИЕ 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35</cp:revision>
  <dcterms:created xsi:type="dcterms:W3CDTF">2019-02-13T12:29:25Z</dcterms:created>
  <dcterms:modified xsi:type="dcterms:W3CDTF">2019-02-18T07:11:04Z</dcterms:modified>
</cp:coreProperties>
</file>