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drawings/drawing3.xml" ContentType="application/vnd.openxmlformats-officedocument.drawingml.chartshapes+xml"/>
  <Override PartName="/ppt/charts/chart4.xml" ContentType="application/vnd.openxmlformats-officedocument.drawingml.chart+xml"/>
  <Override PartName="/ppt/theme/themeOverride1.xml" ContentType="application/vnd.openxmlformats-officedocument.themeOverride+xml"/>
  <Override PartName="/ppt/drawings/drawing4.xml" ContentType="application/vnd.openxmlformats-officedocument.drawingml.chartshapes+xml"/>
  <Override PartName="/ppt/charts/chart5.xml" ContentType="application/vnd.openxmlformats-officedocument.drawingml.chart+xml"/>
  <Override PartName="/ppt/theme/themeOverride2.xml" ContentType="application/vnd.openxmlformats-officedocument.themeOverride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drawings/drawing5.xml" ContentType="application/vnd.openxmlformats-officedocument.drawingml.chartshapes+xml"/>
  <Override PartName="/ppt/charts/chart8.xml" ContentType="application/vnd.openxmlformats-officedocument.drawingml.chart+xml"/>
  <Override PartName="/ppt/theme/themeOverride3.xml" ContentType="application/vnd.openxmlformats-officedocument.themeOverr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9.xml" ContentType="application/vnd.openxmlformats-officedocument.drawingml.chart+xml"/>
  <Override PartName="/ppt/theme/themeOverride4.xml" ContentType="application/vnd.openxmlformats-officedocument.themeOverride+xml"/>
  <Override PartName="/ppt/charts/chart10.xml" ContentType="application/vnd.openxmlformats-officedocument.drawingml.chart+xml"/>
  <Override PartName="/ppt/theme/themeOverride5.xml" ContentType="application/vnd.openxmlformats-officedocument.themeOverride+xml"/>
  <Override PartName="/ppt/drawings/drawing6.xml" ContentType="application/vnd.openxmlformats-officedocument.drawingml.chartshapes+xml"/>
  <Override PartName="/ppt/charts/chart11.xml" ContentType="application/vnd.openxmlformats-officedocument.drawingml.chart+xml"/>
  <Override PartName="/ppt/theme/themeOverride6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9" r:id="rId2"/>
    <p:sldId id="267" r:id="rId3"/>
    <p:sldId id="257" r:id="rId4"/>
    <p:sldId id="269" r:id="rId5"/>
    <p:sldId id="273" r:id="rId6"/>
    <p:sldId id="275" r:id="rId7"/>
    <p:sldId id="285" r:id="rId8"/>
    <p:sldId id="288" r:id="rId9"/>
    <p:sldId id="286" r:id="rId10"/>
    <p:sldId id="289" r:id="rId11"/>
    <p:sldId id="279" r:id="rId12"/>
    <p:sldId id="287" r:id="rId13"/>
    <p:sldId id="282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94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1.xlsx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6.xml"/><Relationship Id="rId2" Type="http://schemas.openxmlformats.org/officeDocument/2006/relationships/package" Target="../embeddings/_____Microsoft_Excel10.xlsx"/><Relationship Id="rId1" Type="http://schemas.openxmlformats.org/officeDocument/2006/relationships/themeOverride" Target="../theme/themeOverride5.xml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1.xlsx"/><Relationship Id="rId1" Type="http://schemas.openxmlformats.org/officeDocument/2006/relationships/themeOverride" Target="../theme/themeOverride6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4.xml"/><Relationship Id="rId2" Type="http://schemas.openxmlformats.org/officeDocument/2006/relationships/package" Target="../embeddings/_____Microsoft_Excel4.xlsx"/><Relationship Id="rId1" Type="http://schemas.openxmlformats.org/officeDocument/2006/relationships/themeOverride" Target="../theme/themeOverride1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5.xlsx"/><Relationship Id="rId1" Type="http://schemas.openxmlformats.org/officeDocument/2006/relationships/themeOverride" Target="../theme/themeOverride2.xm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_____Microsoft_Excel7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8.xlsx"/><Relationship Id="rId1" Type="http://schemas.openxmlformats.org/officeDocument/2006/relationships/themeOverride" Target="../theme/themeOverride3.xm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9.xlsx"/><Relationship Id="rId1" Type="http://schemas.openxmlformats.org/officeDocument/2006/relationships/themeOverride" Target="../theme/themeOverrid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4.2804623779444925E-2"/>
          <c:y val="7.417909532760638E-3"/>
          <c:w val="0.944945100039293"/>
          <c:h val="0.7346558240217313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Лист1!$A$2:$A$11</c:f>
              <c:numCache>
                <c:formatCode>General</c:formatCode>
                <c:ptCount val="10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</c:v>
                </c:pt>
              </c:numCache>
            </c:num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9700</c:v>
                </c:pt>
                <c:pt idx="1">
                  <c:v>9690</c:v>
                </c:pt>
                <c:pt idx="2">
                  <c:v>9637</c:v>
                </c:pt>
                <c:pt idx="3">
                  <c:v>9571</c:v>
                </c:pt>
                <c:pt idx="4">
                  <c:v>9463</c:v>
                </c:pt>
                <c:pt idx="5">
                  <c:v>9368</c:v>
                </c:pt>
                <c:pt idx="6">
                  <c:v>9251</c:v>
                </c:pt>
                <c:pt idx="7">
                  <c:v>0</c:v>
                </c:pt>
                <c:pt idx="8">
                  <c:v>8917</c:v>
                </c:pt>
                <c:pt idx="9">
                  <c:v>8807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0A4-49E3-A937-00FC7B3FE256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cat>
            <c:numRef>
              <c:f>Лист1!$A$2:$A$11</c:f>
              <c:numCache>
                <c:formatCode>General</c:formatCode>
                <c:ptCount val="10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</c:v>
                </c:pt>
              </c:numCache>
            </c:numRef>
          </c:cat>
          <c:val>
            <c:numRef>
              <c:f>Лист1!$C$2:$C$11</c:f>
              <c:numCache>
                <c:formatCode>General</c:formatCode>
                <c:ptCount val="10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20A4-49E3-A937-00FC7B3FE256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invertIfNegative val="0"/>
          <c:cat>
            <c:numRef>
              <c:f>Лист1!$A$2:$A$11</c:f>
              <c:numCache>
                <c:formatCode>General</c:formatCode>
                <c:ptCount val="10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</c:v>
                </c:pt>
              </c:numCache>
            </c:numRef>
          </c:cat>
          <c:val>
            <c:numRef>
              <c:f>Лист1!$D$2:$D$11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20A4-49E3-A937-00FC7B3FE25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9562880"/>
        <c:axId val="19564416"/>
      </c:barChart>
      <c:catAx>
        <c:axId val="195628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9564416"/>
        <c:crosses val="autoZero"/>
        <c:auto val="1"/>
        <c:lblAlgn val="ctr"/>
        <c:lblOffset val="100"/>
        <c:noMultiLvlLbl val="0"/>
      </c:catAx>
      <c:valAx>
        <c:axId val="19564416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extTo"/>
        <c:crossAx val="1956288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600" b="1"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Сеть учреждений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культуры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1530234201494044"/>
          <c:y val="0"/>
        </c:manualLayout>
      </c:layout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.12488968145981634"/>
          <c:w val="0.6519299579740182"/>
          <c:h val="0.7096855564341584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Число дневных общеобразовательных учреждений - всего 24 единицы, в том числе:</c:v>
                </c:pt>
              </c:strCache>
            </c:strRef>
          </c:tx>
          <c:explosion val="25"/>
          <c:dLbls>
            <c:spPr>
              <a:noFill/>
              <a:ln>
                <a:noFill/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Лист1!$A$2:$A$7</c:f>
              <c:strCache>
                <c:ptCount val="3"/>
                <c:pt idx="0">
                  <c:v>культурно-досуговые учреждения</c:v>
                </c:pt>
                <c:pt idx="1">
                  <c:v>муниципальные библиотеки</c:v>
                </c:pt>
                <c:pt idx="2">
                  <c:v>школы искусств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4"/>
                <c:pt idx="0">
                  <c:v>18</c:v>
                </c:pt>
                <c:pt idx="1">
                  <c:v>21</c:v>
                </c:pt>
                <c:pt idx="2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0CF-4114-8EE8-C4F5FF02ADE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3162585407933469"/>
          <c:y val="0.14772649769143822"/>
          <c:w val="0.31347115646154261"/>
          <c:h val="0.52134225293193981"/>
        </c:manualLayout>
      </c:layout>
      <c:overlay val="0"/>
    </c:legend>
    <c:plotVisOnly val="1"/>
    <c:dispBlanksAs val="gap"/>
    <c:showDLblsOverMax val="0"/>
  </c:chart>
  <c:spPr>
    <a:ln>
      <a:noFill/>
    </a:ln>
  </c:spPr>
  <c:externalData r:id="rId2">
    <c:autoUpdate val="0"/>
  </c:externalData>
  <c:userShapes r:id="rId3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600">
                <a:latin typeface="+mn-lt"/>
              </a:defRPr>
            </a:pPr>
            <a:r>
              <a:rPr lang="ru-RU" sz="1600" dirty="0">
                <a:latin typeface="+mn-lt"/>
              </a:rPr>
              <a:t>Число образовательных учреждений </a:t>
            </a:r>
          </a:p>
        </c:rich>
      </c:tx>
      <c:layout>
        <c:manualLayout>
          <c:xMode val="edge"/>
          <c:yMode val="edge"/>
          <c:x val="0.1530234201494044"/>
          <c:y val="0"/>
        </c:manualLayout>
      </c:layout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1134053888192301E-3"/>
          <c:y val="0.17526196042132158"/>
          <c:w val="0.59111290238838676"/>
          <c:h val="0.6436892245421832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Число дневных общеобразовательных учреждений - всего 24 единицы, в том числе: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Лист1!$A$2:$A$8</c:f>
              <c:strCache>
                <c:ptCount val="7"/>
                <c:pt idx="0">
                  <c:v> школы</c:v>
                </c:pt>
                <c:pt idx="1">
                  <c:v>филиалы школы</c:v>
                </c:pt>
                <c:pt idx="2">
                  <c:v>детские сады</c:v>
                </c:pt>
                <c:pt idx="3">
                  <c:v>филиалы детских садов</c:v>
                </c:pt>
                <c:pt idx="4">
                  <c:v>дошкольные отделения</c:v>
                </c:pt>
                <c:pt idx="5">
                  <c:v>группы кратковременного пребывания</c:v>
                </c:pt>
                <c:pt idx="6">
                  <c:v>учреждение дополнительного образования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14</c:v>
                </c:pt>
                <c:pt idx="1">
                  <c:v>1</c:v>
                </c:pt>
                <c:pt idx="2">
                  <c:v>10</c:v>
                </c:pt>
                <c:pt idx="3">
                  <c:v>1</c:v>
                </c:pt>
                <c:pt idx="4">
                  <c:v>8</c:v>
                </c:pt>
                <c:pt idx="5">
                  <c:v>2</c:v>
                </c:pt>
                <c:pt idx="6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E35-4910-A18E-21BDA5CC671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3162585407933469"/>
          <c:y val="0.14772649769143822"/>
          <c:w val="0.31873244242703191"/>
          <c:h val="0.84857367281644536"/>
        </c:manualLayout>
      </c:layout>
      <c:overlay val="0"/>
    </c:legend>
    <c:plotVisOnly val="1"/>
    <c:dispBlanksAs val="gap"/>
    <c:showDLblsOverMax val="0"/>
  </c:chart>
  <c:spPr>
    <a:ln>
      <a:noFill/>
    </a:ln>
  </c:spPr>
  <c:txPr>
    <a:bodyPr/>
    <a:lstStyle/>
    <a:p>
      <a:pPr>
        <a:defRPr sz="1200"/>
      </a:pPr>
      <a:endParaRPr lang="ru-RU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5273858460171094E-2"/>
          <c:y val="6.6515510921970694E-2"/>
          <c:w val="0.94706446758440976"/>
          <c:h val="0.7501330786349512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Лист1!$A$2:$A$11</c:f>
              <c:numCache>
                <c:formatCode>General</c:formatCode>
                <c:ptCount val="10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</c:v>
                </c:pt>
              </c:numCache>
            </c:num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20930</c:v>
                </c:pt>
                <c:pt idx="1">
                  <c:v>20970</c:v>
                </c:pt>
                <c:pt idx="2">
                  <c:v>21075</c:v>
                </c:pt>
                <c:pt idx="3">
                  <c:v>21109</c:v>
                </c:pt>
                <c:pt idx="4">
                  <c:v>20988</c:v>
                </c:pt>
                <c:pt idx="5">
                  <c:v>20802</c:v>
                </c:pt>
                <c:pt idx="6">
                  <c:v>20667</c:v>
                </c:pt>
                <c:pt idx="7">
                  <c:v>0</c:v>
                </c:pt>
                <c:pt idx="8">
                  <c:v>23041</c:v>
                </c:pt>
                <c:pt idx="9">
                  <c:v>23210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DAF-43E4-B93A-78897385C7EA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cat>
            <c:numRef>
              <c:f>Лист1!$A$2:$A$11</c:f>
              <c:numCache>
                <c:formatCode>General</c:formatCode>
                <c:ptCount val="10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</c:v>
                </c:pt>
              </c:numCache>
            </c:numRef>
          </c:cat>
          <c:val>
            <c:numRef>
              <c:f>Лист1!$C$2:$C$11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DAF-43E4-B93A-78897385C7EA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invertIfNegative val="0"/>
          <c:cat>
            <c:numRef>
              <c:f>Лист1!$A$2:$A$11</c:f>
              <c:numCache>
                <c:formatCode>General</c:formatCode>
                <c:ptCount val="10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</c:v>
                </c:pt>
              </c:numCache>
            </c:numRef>
          </c:cat>
          <c:val>
            <c:numRef>
              <c:f>Лист1!$D$2:$D$11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9DAF-43E4-B93A-78897385C7E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1107840"/>
        <c:axId val="21109376"/>
      </c:barChart>
      <c:catAx>
        <c:axId val="211078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21109376"/>
        <c:crosses val="autoZero"/>
        <c:auto val="1"/>
        <c:lblAlgn val="ctr"/>
        <c:lblOffset val="100"/>
        <c:noMultiLvlLbl val="0"/>
      </c:catAx>
      <c:valAx>
        <c:axId val="21109376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extTo"/>
        <c:crossAx val="2110784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7.7097202874894258E-2"/>
          <c:y val="9.3927241702488895E-2"/>
          <c:w val="0.90928294292087208"/>
          <c:h val="0.7897136052448617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Lbls>
            <c:dLbl>
              <c:idx val="1"/>
              <c:layout>
                <c:manualLayout>
                  <c:x val="0"/>
                  <c:y val="-4.93624902404623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6797075457224329E-2"/>
                  <c:y val="9.255466920086694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8.3985377286121647E-3"/>
                  <c:y val="-4.62773346004334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3.9193176066856766E-2"/>
                  <c:y val="1.49465501949877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1.6797075457224434E-2"/>
                  <c:y val="-3.39367120403178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1.3997562881020274E-2"/>
                  <c:y val="-3.77886449528206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Лист1!$A$2:$A$11</c:f>
              <c:numCache>
                <c:formatCode>General</c:formatCode>
                <c:ptCount val="10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</c:v>
                </c:pt>
              </c:numCache>
            </c:num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30630</c:v>
                </c:pt>
                <c:pt idx="1">
                  <c:v>30660</c:v>
                </c:pt>
                <c:pt idx="2">
                  <c:v>30712</c:v>
                </c:pt>
                <c:pt idx="3">
                  <c:v>30680</c:v>
                </c:pt>
                <c:pt idx="4">
                  <c:v>30451</c:v>
                </c:pt>
                <c:pt idx="5">
                  <c:v>30170</c:v>
                </c:pt>
                <c:pt idx="6">
                  <c:v>29918</c:v>
                </c:pt>
                <c:pt idx="7">
                  <c:v>31939</c:v>
                </c:pt>
                <c:pt idx="8">
                  <c:v>31958</c:v>
                </c:pt>
                <c:pt idx="9">
                  <c:v>32017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D5A-4CD8-852D-CBE2978BD7E1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cat>
            <c:numRef>
              <c:f>Лист1!$A$2:$A$11</c:f>
              <c:numCache>
                <c:formatCode>General</c:formatCode>
                <c:ptCount val="10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</c:v>
                </c:pt>
              </c:numCache>
            </c:numRef>
          </c:cat>
          <c:val>
            <c:numRef>
              <c:f>Лист1!$C$2:$C$11</c:f>
              <c:numCache>
                <c:formatCode>General</c:formatCode>
                <c:ptCount val="10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D5A-4CD8-852D-CBE2978BD7E1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invertIfNegative val="0"/>
          <c:cat>
            <c:numRef>
              <c:f>Лист1!$A$2:$A$11</c:f>
              <c:numCache>
                <c:formatCode>General</c:formatCode>
                <c:ptCount val="10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</c:v>
                </c:pt>
              </c:numCache>
            </c:numRef>
          </c:cat>
          <c:val>
            <c:numRef>
              <c:f>Лист1!$D$2:$D$11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1D5A-4CD8-852D-CBE2978BD7E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1161856"/>
        <c:axId val="21163392"/>
      </c:barChart>
      <c:catAx>
        <c:axId val="211618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21163392"/>
        <c:crosses val="autoZero"/>
        <c:auto val="1"/>
        <c:lblAlgn val="ctr"/>
        <c:lblOffset val="100"/>
        <c:noMultiLvlLbl val="0"/>
      </c:catAx>
      <c:valAx>
        <c:axId val="21163392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extTo"/>
        <c:crossAx val="2116185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 algn="ctr">
              <a:defRPr sz="1200" baseline="0"/>
            </a:pPr>
            <a:endParaRPr lang="ru-RU" sz="1200" baseline="0" dirty="0"/>
          </a:p>
        </c:rich>
      </c:tx>
      <c:layout>
        <c:manualLayout>
          <c:xMode val="edge"/>
          <c:yMode val="edge"/>
          <c:x val="0.29957271706476402"/>
          <c:y val="2.6662249837093085E-3"/>
        </c:manualLayout>
      </c:layout>
      <c:overlay val="0"/>
      <c:spPr>
        <a:noFill/>
        <a:ln w="2251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7.2353563745053459E-2"/>
          <c:y val="0.1522460861322753"/>
          <c:w val="0.86470159309418282"/>
          <c:h val="0.7448132780083073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C0504D">
                <a:lumMod val="40000"/>
                <a:lumOff val="60000"/>
              </a:srgbClr>
            </a:solidFill>
            <a:ln w="22510">
              <a:noFill/>
            </a:ln>
            <a:scene3d>
              <a:camera prst="orthographicFront"/>
              <a:lightRig rig="threePt" dir="t"/>
            </a:scene3d>
            <a:sp3d prstMaterial="matte">
              <a:bevelT/>
            </a:sp3d>
          </c:spPr>
          <c:invertIfNegative val="0"/>
          <c:dLbls>
            <c:dLbl>
              <c:idx val="0"/>
              <c:layout>
                <c:manualLayout>
                  <c:x val="-3.3698552630315253E-7"/>
                  <c:y val="-2.7669856582355316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-179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9D48-4DA5-9F8D-88D6E7ABB942}"/>
                </c:ext>
              </c:extLst>
            </c:dLbl>
            <c:dLbl>
              <c:idx val="1"/>
              <c:layout>
                <c:manualLayout>
                  <c:x val="0"/>
                  <c:y val="-1.5688824371019777E-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9D48-4DA5-9F8D-88D6E7ABB942}"/>
                </c:ext>
              </c:extLst>
            </c:dLbl>
            <c:dLbl>
              <c:idx val="2"/>
              <c:layout>
                <c:manualLayout>
                  <c:x val="0"/>
                  <c:y val="2.21386840382702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D48-4DA5-9F8D-88D6E7ABB942}"/>
                </c:ext>
              </c:extLst>
            </c:dLbl>
            <c:numFmt formatCode="0" sourceLinked="0"/>
            <c:spPr>
              <a:noFill/>
              <a:ln w="22510">
                <a:noFill/>
              </a:ln>
            </c:spPr>
            <c:txPr>
              <a:bodyPr/>
              <a:lstStyle/>
              <a:p>
                <a:pPr>
                  <a:defRPr sz="1200" b="1" baseline="0">
                    <a:solidFill>
                      <a:srgbClr val="C00000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Лист1!$A$2:$A$7</c:f>
              <c:numCache>
                <c:formatCode>General</c:formatCode>
                <c:ptCount val="6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</c:numCache>
            </c:num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-179</c:v>
                </c:pt>
                <c:pt idx="1">
                  <c:v>-56</c:v>
                </c:pt>
                <c:pt idx="2">
                  <c:v>-8</c:v>
                </c:pt>
                <c:pt idx="3">
                  <c:v>151</c:v>
                </c:pt>
                <c:pt idx="4">
                  <c:v>321</c:v>
                </c:pt>
                <c:pt idx="5">
                  <c:v>295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9D48-4DA5-9F8D-88D6E7ABB94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58"/>
        <c:axId val="22761472"/>
        <c:axId val="22763008"/>
      </c:barChart>
      <c:catAx>
        <c:axId val="227614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900" b="1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22763008"/>
        <c:crosses val="autoZero"/>
        <c:auto val="1"/>
        <c:lblAlgn val="ctr"/>
        <c:lblOffset val="100"/>
        <c:noMultiLvlLbl val="0"/>
      </c:catAx>
      <c:valAx>
        <c:axId val="22763008"/>
        <c:scaling>
          <c:orientation val="minMax"/>
          <c:max val="400"/>
          <c:min val="-200"/>
        </c:scaling>
        <c:delete val="1"/>
        <c:axPos val="l"/>
        <c:majorGridlines>
          <c:spPr>
            <a:ln>
              <a:noFill/>
            </a:ln>
          </c:spPr>
        </c:majorGridlines>
        <c:title>
          <c:tx>
            <c:rich>
              <a:bodyPr/>
              <a:lstStyle/>
              <a:p>
                <a:pPr>
                  <a:defRPr sz="1063" b="1" i="0" u="none" strike="noStrike" baseline="0">
                    <a:solidFill>
                      <a:srgbClr val="000000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r>
                  <a:rPr lang="ru-RU" dirty="0" smtClean="0"/>
                  <a:t>человек</a:t>
                </a:r>
                <a:endParaRPr lang="ru-RU" dirty="0"/>
              </a:p>
            </c:rich>
          </c:tx>
          <c:layout/>
          <c:overlay val="0"/>
          <c:spPr>
            <a:noFill/>
            <a:ln w="22510">
              <a:noFill/>
            </a:ln>
          </c:spPr>
        </c:title>
        <c:numFmt formatCode="General" sourceLinked="0"/>
        <c:majorTickMark val="out"/>
        <c:minorTickMark val="none"/>
        <c:tickLblPos val="nextTo"/>
        <c:crossAx val="22761472"/>
        <c:crosses val="autoZero"/>
        <c:crossBetween val="between"/>
        <c:majorUnit val="200"/>
      </c:valAx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1063">
          <a:latin typeface="Times New Roman" pitchFamily="18" charset="0"/>
          <a:cs typeface="Times New Roman" pitchFamily="18" charset="0"/>
        </a:defRPr>
      </a:pPr>
      <a:endParaRPr lang="ru-RU"/>
    </a:p>
  </c:txPr>
  <c:externalData r:id="rId2">
    <c:autoUpdate val="0"/>
  </c:externalData>
  <c:userShapes r:id="rId3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Родилось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 i="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Лист1!$A$2:$A$7</c:f>
              <c:numCache>
                <c:formatCode>General</c:formatCode>
                <c:ptCount val="6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</c:numCache>
            </c:num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242</c:v>
                </c:pt>
                <c:pt idx="1">
                  <c:v>246</c:v>
                </c:pt>
                <c:pt idx="2">
                  <c:v>223</c:v>
                </c:pt>
                <c:pt idx="3">
                  <c:v>218</c:v>
                </c:pt>
                <c:pt idx="4">
                  <c:v>199</c:v>
                </c:pt>
                <c:pt idx="5">
                  <c:v>234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902A-41C7-A841-E8BF4C228779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Умерло</c:v>
                </c:pt>
              </c:strCache>
            </c:strRef>
          </c:tx>
          <c:spPr>
            <a:solidFill>
              <a:schemeClr val="accent2">
                <a:lumMod val="40000"/>
                <a:lumOff val="6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anchor="ctr" anchorCtr="0"/>
              <a:lstStyle/>
              <a:p>
                <a:pPr>
                  <a:defRPr sz="1100" b="1" i="0" baseline="0"/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Лист1!$A$2:$A$7</c:f>
              <c:numCache>
                <c:formatCode>General</c:formatCode>
                <c:ptCount val="6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</c:numCache>
            </c:num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418</c:v>
                </c:pt>
                <c:pt idx="1">
                  <c:v>398</c:v>
                </c:pt>
                <c:pt idx="2">
                  <c:v>511</c:v>
                </c:pt>
                <c:pt idx="3">
                  <c:v>579</c:v>
                </c:pt>
                <c:pt idx="4">
                  <c:v>482</c:v>
                </c:pt>
                <c:pt idx="5">
                  <c:v>449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902A-41C7-A841-E8BF4C22877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22821888"/>
        <c:axId val="22833024"/>
      </c:barChart>
      <c:lineChart>
        <c:grouping val="standard"/>
        <c:varyColors val="0"/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Столбец1</c:v>
                </c:pt>
              </c:strCache>
            </c:strRef>
          </c:tx>
          <c:spPr>
            <a:ln>
              <a:solidFill>
                <a:srgbClr val="C00000"/>
              </a:solidFill>
            </a:ln>
          </c:spPr>
          <c:marker>
            <c:symbol val="diamond"/>
            <c:size val="10"/>
            <c:spPr>
              <a:solidFill>
                <a:srgbClr val="C00000"/>
              </a:solidFill>
            </c:spPr>
          </c:marker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numRef>
              <c:f>Лист1!$A$2:$A$7</c:f>
              <c:numCache>
                <c:formatCode>General</c:formatCode>
                <c:ptCount val="6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</c:numCache>
            </c:numRef>
          </c:cat>
          <c:val>
            <c:numRef>
              <c:f>Лист1!$D$2:$D$7</c:f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C-902A-41C7-A841-E8BF4C22877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2848640"/>
        <c:axId val="22834560"/>
      </c:lineChart>
      <c:catAx>
        <c:axId val="228218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22833024"/>
        <c:crosses val="autoZero"/>
        <c:auto val="1"/>
        <c:lblAlgn val="ctr"/>
        <c:lblOffset val="100"/>
        <c:noMultiLvlLbl val="0"/>
      </c:catAx>
      <c:valAx>
        <c:axId val="22833024"/>
        <c:scaling>
          <c:orientation val="minMax"/>
          <c:max val="400"/>
        </c:scaling>
        <c:delete val="1"/>
        <c:axPos val="l"/>
        <c:numFmt formatCode="General" sourceLinked="1"/>
        <c:majorTickMark val="none"/>
        <c:minorTickMark val="none"/>
        <c:tickLblPos val="nextTo"/>
        <c:crossAx val="22821888"/>
        <c:crosses val="autoZero"/>
        <c:crossBetween val="between"/>
      </c:valAx>
      <c:valAx>
        <c:axId val="22834560"/>
        <c:scaling>
          <c:orientation val="minMax"/>
          <c:max val="85"/>
          <c:min val="10"/>
        </c:scaling>
        <c:delete val="1"/>
        <c:axPos val="r"/>
        <c:numFmt formatCode="General" sourceLinked="1"/>
        <c:majorTickMark val="out"/>
        <c:minorTickMark val="none"/>
        <c:tickLblPos val="nextTo"/>
        <c:crossAx val="22848640"/>
        <c:crosses val="max"/>
        <c:crossBetween val="between"/>
      </c:valAx>
      <c:catAx>
        <c:axId val="2284864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2834560"/>
        <c:crosses val="autoZero"/>
        <c:auto val="1"/>
        <c:lblAlgn val="ctr"/>
        <c:lblOffset val="100"/>
        <c:noMultiLvlLbl val="0"/>
      </c:catAx>
      <c:spPr>
        <a:ln>
          <a:noFill/>
        </a:ln>
      </c:spPr>
    </c:plotArea>
    <c:legend>
      <c:legendPos val="t"/>
      <c:layout/>
      <c:overlay val="0"/>
    </c:legend>
    <c:plotVisOnly val="1"/>
    <c:dispBlanksAs val="gap"/>
    <c:showDLblsOverMax val="0"/>
  </c:chart>
  <c:spPr>
    <a:noFill/>
    <a:ln>
      <a:noFill/>
    </a:ln>
  </c:sp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8.0508911708222899E-2"/>
          <c:y val="6.2364501312335958E-2"/>
          <c:w val="0.90417907710430778"/>
          <c:h val="0.72203051181102362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Лист1!$A$2:$A$11</c:f>
              <c:numCache>
                <c:formatCode>General</c:formatCode>
                <c:ptCount val="10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</c:v>
                </c:pt>
              </c:numCache>
            </c:num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5650</c:v>
                </c:pt>
                <c:pt idx="1">
                  <c:v>5774</c:v>
                </c:pt>
                <c:pt idx="2">
                  <c:v>5804</c:v>
                </c:pt>
                <c:pt idx="3">
                  <c:v>5914</c:v>
                </c:pt>
                <c:pt idx="4">
                  <c:v>5863</c:v>
                </c:pt>
                <c:pt idx="5">
                  <c:v>5854</c:v>
                </c:pt>
                <c:pt idx="6">
                  <c:v>5766</c:v>
                </c:pt>
                <c:pt idx="7">
                  <c:v>5874</c:v>
                </c:pt>
                <c:pt idx="8">
                  <c:v>5851</c:v>
                </c:pt>
                <c:pt idx="9">
                  <c:v>5824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670A-4A36-A6CB-92849262B285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marker>
            <c:symbol val="none"/>
          </c:marker>
          <c:cat>
            <c:numRef>
              <c:f>Лист1!$A$2:$A$11</c:f>
              <c:numCache>
                <c:formatCode>General</c:formatCode>
                <c:ptCount val="10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</c:v>
                </c:pt>
              </c:numCache>
            </c:numRef>
          </c:cat>
          <c:val>
            <c:numRef>
              <c:f>Лист1!$C$2:$C$11</c:f>
              <c:numCache>
                <c:formatCode>General</c:formatCode>
                <c:ptCount val="10"/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670A-4A36-A6CB-92849262B285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marker>
            <c:symbol val="none"/>
          </c:marker>
          <c:cat>
            <c:numRef>
              <c:f>Лист1!$A$2:$A$11</c:f>
              <c:numCache>
                <c:formatCode>General</c:formatCode>
                <c:ptCount val="10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</c:v>
                </c:pt>
              </c:numCache>
            </c:numRef>
          </c:cat>
          <c:val>
            <c:numRef>
              <c:f>Лист1!$D$2:$D$11</c:f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670A-4A36-A6CB-92849262B285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Столбец3</c:v>
                </c:pt>
              </c:strCache>
            </c:strRef>
          </c:tx>
          <c:marker>
            <c:symbol val="none"/>
          </c:marker>
          <c:cat>
            <c:numRef>
              <c:f>Лист1!$A$2:$A$11</c:f>
              <c:numCache>
                <c:formatCode>General</c:formatCode>
                <c:ptCount val="10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</c:v>
                </c:pt>
              </c:numCache>
            </c:numRef>
          </c:cat>
          <c:val>
            <c:numRef>
              <c:f>Лист1!$E$2:$E$11</c:f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2525056"/>
        <c:axId val="22526592"/>
      </c:lineChart>
      <c:catAx>
        <c:axId val="225250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22526592"/>
        <c:crosses val="autoZero"/>
        <c:auto val="1"/>
        <c:lblAlgn val="ctr"/>
        <c:lblOffset val="100"/>
        <c:noMultiLvlLbl val="0"/>
      </c:catAx>
      <c:valAx>
        <c:axId val="22526592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extTo"/>
        <c:crossAx val="2252505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Лист1!$A$2:$A$11</c:f>
              <c:numCache>
                <c:formatCode>General</c:formatCode>
                <c:ptCount val="10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</c:v>
                </c:pt>
              </c:numCache>
            </c:num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7582</c:v>
                </c:pt>
                <c:pt idx="1">
                  <c:v>7528</c:v>
                </c:pt>
                <c:pt idx="2">
                  <c:v>7381</c:v>
                </c:pt>
                <c:pt idx="3">
                  <c:v>7351</c:v>
                </c:pt>
                <c:pt idx="4">
                  <c:v>7053</c:v>
                </c:pt>
                <c:pt idx="5">
                  <c:v>6896</c:v>
                </c:pt>
                <c:pt idx="6">
                  <c:v>6858</c:v>
                </c:pt>
                <c:pt idx="7">
                  <c:v>6751</c:v>
                </c:pt>
                <c:pt idx="8">
                  <c:v>6668</c:v>
                </c:pt>
                <c:pt idx="9">
                  <c:v>6676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B35-47CB-8281-652ABE696CB9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cat>
            <c:numRef>
              <c:f>Лист1!$A$2:$A$11</c:f>
              <c:numCache>
                <c:formatCode>General</c:formatCode>
                <c:ptCount val="10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</c:v>
                </c:pt>
              </c:numCache>
            </c:numRef>
          </c:cat>
          <c:val>
            <c:numRef>
              <c:f>Лист1!$C$2:$C$11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B35-47CB-8281-652ABE696CB9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invertIfNegative val="0"/>
          <c:cat>
            <c:numRef>
              <c:f>Лист1!$A$2:$A$11</c:f>
              <c:numCache>
                <c:formatCode>General</c:formatCode>
                <c:ptCount val="10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</c:v>
                </c:pt>
              </c:numCache>
            </c:numRef>
          </c:cat>
          <c:val>
            <c:numRef>
              <c:f>Лист1!$D$2:$D$11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9B35-47CB-8281-652ABE696CB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2567936"/>
        <c:axId val="22569728"/>
      </c:barChart>
      <c:catAx>
        <c:axId val="225679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22569728"/>
        <c:crosses val="autoZero"/>
        <c:auto val="1"/>
        <c:lblAlgn val="ctr"/>
        <c:lblOffset val="100"/>
        <c:noMultiLvlLbl val="0"/>
      </c:catAx>
      <c:valAx>
        <c:axId val="22569728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extTo"/>
        <c:crossAx val="2256793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32319102353370238"/>
          <c:y val="0.2502727146035667"/>
          <c:w val="0.85481623362288439"/>
          <c:h val="0.45564911289606053"/>
        </c:manualLayout>
      </c:layout>
      <c:radarChart>
        <c:radarStyle val="marker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38100">
              <a:solidFill>
                <a:srgbClr val="C00000"/>
              </a:solidFill>
            </a:ln>
          </c:spPr>
          <c:marker>
            <c:symbol val="none"/>
          </c:marker>
          <c:dLbls>
            <c:dLbl>
              <c:idx val="0"/>
              <c:layout>
                <c:manualLayout>
                  <c:x val="7.642751995810047E-3"/>
                  <c:y val="6.61814580949591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579B-4B31-8009-4B25317CA15B}"/>
                </c:ext>
              </c:extLst>
            </c:dLbl>
            <c:dLbl>
              <c:idx val="1"/>
              <c:layout>
                <c:manualLayout>
                  <c:x val="-8.7239810655958868E-3"/>
                  <c:y val="-5.15576461539406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579B-4B31-8009-4B25317CA15B}"/>
                </c:ext>
              </c:extLst>
            </c:dLbl>
            <c:dLbl>
              <c:idx val="2"/>
              <c:layout>
                <c:manualLayout>
                  <c:x val="4.3110464114696915E-3"/>
                  <c:y val="-4.76190476190476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579B-4B31-8009-4B25317CA15B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Лист1!$A$2:$A$11</c:f>
              <c:strCache>
                <c:ptCount val="10"/>
                <c:pt idx="0">
                  <c:v>строительство</c:v>
                </c:pt>
                <c:pt idx="1">
                  <c:v>деятельность 
финансовая и страховая</c:v>
                </c:pt>
                <c:pt idx="2">
                  <c:v>обрабатывающие производства</c:v>
                </c:pt>
                <c:pt idx="3">
                  <c:v>деятельность гостиниц и предприятий общественного питания</c:v>
                </c:pt>
                <c:pt idx="4">
                  <c:v>транспортировка и хранение</c:v>
                </c:pt>
                <c:pt idx="5">
                  <c:v>деятельность в области культуры, спорта, организации досуга и развлечений</c:v>
                </c:pt>
                <c:pt idx="6">
                  <c:v>добыча полехных ископаемых</c:v>
                </c:pt>
                <c:pt idx="7">
                  <c:v>сельское,лесное хозяйство,охота, рыболовство и рыбоводство</c:v>
                </c:pt>
                <c:pt idx="8">
                  <c:v>деятельность в области здравоохранения и социальных услуг</c:v>
                </c:pt>
                <c:pt idx="9">
                  <c:v>деятельность по операциям с недвижимым имуществом</c:v>
                </c:pt>
              </c:strCache>
            </c:strRef>
          </c:cat>
          <c:val>
            <c:numRef>
              <c:f>Лист1!$B$2:$B$11</c:f>
              <c:numCache>
                <c:formatCode>_-* #,##0\ _₽_-;\-* #,##0\ _₽_-;_-* "-"\ _₽_-;_-@_-</c:formatCode>
                <c:ptCount val="10"/>
                <c:pt idx="0">
                  <c:v>74978</c:v>
                </c:pt>
                <c:pt idx="1">
                  <c:v>47786</c:v>
                </c:pt>
                <c:pt idx="2">
                  <c:v>58112</c:v>
                </c:pt>
                <c:pt idx="3">
                  <c:v>51079</c:v>
                </c:pt>
                <c:pt idx="4">
                  <c:v>33248</c:v>
                </c:pt>
                <c:pt idx="5">
                  <c:v>38034</c:v>
                </c:pt>
                <c:pt idx="6">
                  <c:v>37798</c:v>
                </c:pt>
                <c:pt idx="7">
                  <c:v>41395</c:v>
                </c:pt>
                <c:pt idx="8">
                  <c:v>38199</c:v>
                </c:pt>
                <c:pt idx="9">
                  <c:v>34180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579B-4B31-8009-4B25317CA15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3513344"/>
        <c:axId val="23564288"/>
      </c:radarChart>
      <c:catAx>
        <c:axId val="23513344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3564288"/>
        <c:crosses val="autoZero"/>
        <c:auto val="1"/>
        <c:lblAlgn val="ctr"/>
        <c:lblOffset val="100"/>
        <c:noMultiLvlLbl val="0"/>
      </c:catAx>
      <c:valAx>
        <c:axId val="23564288"/>
        <c:scaling>
          <c:orientation val="minMax"/>
        </c:scaling>
        <c:delete val="1"/>
        <c:axPos val="l"/>
        <c:majorGridlines>
          <c:spPr>
            <a:ln>
              <a:prstDash val="sysDot"/>
            </a:ln>
          </c:spPr>
        </c:majorGridlines>
        <c:numFmt formatCode="_-* #,##0\ _₽_-;\-* #,##0\ _₽_-;_-* &quot;-&quot;\ _₽_-;_-@_-" sourceLinked="1"/>
        <c:majorTickMark val="cross"/>
        <c:minorTickMark val="none"/>
        <c:tickLblPos val="nextTo"/>
        <c:crossAx val="23513344"/>
        <c:crosses val="autoZero"/>
        <c:crossBetween val="between"/>
      </c:valAx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1200">
          <a:latin typeface="Times New Roman" pitchFamily="18" charset="0"/>
          <a:cs typeface="Times New Roman" pitchFamily="18" charset="0"/>
        </a:defRPr>
      </a:pPr>
      <a:endParaRPr lang="ru-RU"/>
    </a:p>
  </c:txPr>
  <c:externalData r:id="rId2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.12488968145981634"/>
          <c:w val="0.6519299579740182"/>
          <c:h val="0.7096855564341584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Lbls>
            <c:spPr>
              <a:noFill/>
              <a:ln>
                <a:noFill/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Лист1!$A$2:$A$8</c:f>
              <c:strCache>
                <c:ptCount val="5"/>
                <c:pt idx="0">
                  <c:v>клубные формирования при учреждениях культуры</c:v>
                </c:pt>
                <c:pt idx="1">
                  <c:v>спортивные клубы при школах</c:v>
                </c:pt>
                <c:pt idx="2">
                  <c:v>спортивные клубы на базе техникумов</c:v>
                </c:pt>
                <c:pt idx="3">
                  <c:v>отделения по видам 
спорта в СШ</c:v>
                </c:pt>
                <c:pt idx="4">
                  <c:v>фитнес клуб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5"/>
                <c:pt idx="0">
                  <c:v>47</c:v>
                </c:pt>
                <c:pt idx="1">
                  <c:v>14</c:v>
                </c:pt>
                <c:pt idx="2">
                  <c:v>2</c:v>
                </c:pt>
                <c:pt idx="3">
                  <c:v>6</c:v>
                </c:pt>
                <c:pt idx="4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0CF-4114-8EE8-C4F5FF02ADE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3162585407933469"/>
          <c:y val="8.4499783042974244E-2"/>
          <c:w val="0.31347115646154261"/>
          <c:h val="0.68772835513035235"/>
        </c:manualLayout>
      </c:layout>
      <c:overlay val="0"/>
    </c:legend>
    <c:plotVisOnly val="1"/>
    <c:dispBlanksAs val="gap"/>
    <c:showDLblsOverMax val="0"/>
  </c:chart>
  <c:spPr>
    <a:ln>
      <a:noFill/>
    </a:ln>
  </c:spPr>
  <c:externalData r:id="rId2">
    <c:autoUpdate val="0"/>
  </c:externalData>
</c:chartSpac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image" Target="../media/image12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image" Target="../media/image12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19E3B8D-664E-4A45-8903-0C558010101E}" type="doc">
      <dgm:prSet loTypeId="urn:microsoft.com/office/officeart/2008/layout/BendingPictureCaptionList" loCatId="picture" qsTypeId="urn:microsoft.com/office/officeart/2005/8/quickstyle/3d3" qsCatId="3D" csTypeId="urn:microsoft.com/office/officeart/2005/8/colors/accent0_2" csCatId="mainScheme" phldr="1"/>
      <dgm:spPr/>
      <dgm:t>
        <a:bodyPr/>
        <a:lstStyle/>
        <a:p>
          <a:endParaRPr lang="ru-RU"/>
        </a:p>
      </dgm:t>
    </dgm:pt>
    <dgm:pt modelId="{5D9BB0AB-ED1D-44CE-AF28-801146661DF4}">
      <dgm:prSet phldrT="[Текст]" custT="1"/>
      <dgm:spPr>
        <a:ln>
          <a:solidFill>
            <a:srgbClr val="126F87"/>
          </a:solidFill>
        </a:ln>
      </dgm:spPr>
      <dgm:t>
        <a:bodyPr/>
        <a:lstStyle/>
        <a:p>
          <a:r>
            <a:rPr lang="ru-RU" sz="1200" b="1" dirty="0" smtClean="0">
              <a:solidFill>
                <a:srgbClr val="126F87"/>
              </a:solidFill>
              <a:latin typeface="Ubuntu" panose="020B0504030602030204" pitchFamily="34" charset="0"/>
            </a:rPr>
            <a:t>переработка </a:t>
          </a:r>
          <a:r>
            <a:rPr lang="ru-RU" sz="1200" b="1" dirty="0">
              <a:solidFill>
                <a:srgbClr val="126F87"/>
              </a:solidFill>
              <a:latin typeface="Ubuntu" panose="020B0504030602030204" pitchFamily="34" charset="0"/>
            </a:rPr>
            <a:t>древесины</a:t>
          </a:r>
        </a:p>
      </dgm:t>
    </dgm:pt>
    <dgm:pt modelId="{A48C924E-72A0-41E9-8763-8069584444A4}" type="parTrans" cxnId="{5EDA7729-4789-420B-BE4B-BB1B80B66EC2}">
      <dgm:prSet/>
      <dgm:spPr/>
      <dgm:t>
        <a:bodyPr/>
        <a:lstStyle/>
        <a:p>
          <a:endParaRPr lang="ru-RU" b="1"/>
        </a:p>
      </dgm:t>
    </dgm:pt>
    <dgm:pt modelId="{41BF001D-2D98-41BD-96F1-96B51B2A31F8}" type="sibTrans" cxnId="{5EDA7729-4789-420B-BE4B-BB1B80B66EC2}">
      <dgm:prSet/>
      <dgm:spPr/>
      <dgm:t>
        <a:bodyPr/>
        <a:lstStyle/>
        <a:p>
          <a:endParaRPr lang="ru-RU" b="1"/>
        </a:p>
      </dgm:t>
    </dgm:pt>
    <dgm:pt modelId="{4177BCD5-FE55-460D-9F7D-1CFE84055244}">
      <dgm:prSet phldrT="[Текст]" custT="1"/>
      <dgm:spPr>
        <a:ln>
          <a:solidFill>
            <a:srgbClr val="126F87"/>
          </a:solidFill>
        </a:ln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200" b="1" dirty="0">
              <a:solidFill>
                <a:srgbClr val="126F87"/>
              </a:solidFill>
              <a:effectLst/>
              <a:latin typeface="Ubuntu" panose="020B0504030602030204" pitchFamily="34" charset="0"/>
              <a:ea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200" b="1" dirty="0" smtClean="0">
              <a:solidFill>
                <a:srgbClr val="126F87"/>
              </a:solidFill>
              <a:effectLst/>
              <a:latin typeface="Ubuntu" panose="020B0504030602030204" pitchFamily="34" charset="0"/>
              <a:ea typeface="Times New Roman" panose="02020603050405020304" pitchFamily="18" charset="0"/>
              <a:cs typeface="Times New Roman" panose="02020603050405020304" pitchFamily="18" charset="0"/>
            </a:rPr>
            <a:t>развитый агропромышленный комплекс</a:t>
          </a:r>
          <a:endParaRPr lang="ru-RU" sz="1200" b="1" dirty="0">
            <a:solidFill>
              <a:srgbClr val="126F87"/>
            </a:solidFill>
            <a:effectLst/>
            <a:latin typeface="Ubuntu" panose="020B0504030602030204" pitchFamily="34" charset="0"/>
            <a:ea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4DC63DA-CF4D-4497-8E24-4476959371A8}" type="parTrans" cxnId="{1343EADD-C9ED-48F0-95DC-E36FD70583C5}">
      <dgm:prSet/>
      <dgm:spPr/>
      <dgm:t>
        <a:bodyPr/>
        <a:lstStyle/>
        <a:p>
          <a:endParaRPr lang="ru-RU" b="1"/>
        </a:p>
      </dgm:t>
    </dgm:pt>
    <dgm:pt modelId="{FF78E8DE-023D-4820-98AF-1BF6151AE079}" type="sibTrans" cxnId="{1343EADD-C9ED-48F0-95DC-E36FD70583C5}">
      <dgm:prSet/>
      <dgm:spPr/>
      <dgm:t>
        <a:bodyPr/>
        <a:lstStyle/>
        <a:p>
          <a:endParaRPr lang="ru-RU" b="1"/>
        </a:p>
      </dgm:t>
    </dgm:pt>
    <dgm:pt modelId="{49EAD20F-8223-4B5D-A792-BC2702A12BFC}">
      <dgm:prSet phldrT="[Текст]" custT="1"/>
      <dgm:spPr>
        <a:ln>
          <a:solidFill>
            <a:srgbClr val="126F87"/>
          </a:solidFill>
        </a:ln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200" b="1" dirty="0" smtClean="0">
              <a:solidFill>
                <a:srgbClr val="126F87"/>
              </a:solidFill>
              <a:latin typeface="Ubuntu" panose="020B0504030602030204" pitchFamily="34" charset="0"/>
            </a:rPr>
            <a:t>производство широкого спектра грузоподъемного оборудования</a:t>
          </a:r>
          <a:endParaRPr lang="ru-RU" sz="1200" b="1" dirty="0">
            <a:solidFill>
              <a:srgbClr val="126F87"/>
            </a:solidFill>
            <a:latin typeface="Ubuntu" panose="020B0504030602030204" pitchFamily="34" charset="0"/>
          </a:endParaRPr>
        </a:p>
      </dgm:t>
    </dgm:pt>
    <dgm:pt modelId="{92502701-1E09-4214-BCFD-A873ECDFE599}" type="parTrans" cxnId="{697B62B2-341E-4012-879F-C5879393E780}">
      <dgm:prSet/>
      <dgm:spPr/>
      <dgm:t>
        <a:bodyPr/>
        <a:lstStyle/>
        <a:p>
          <a:endParaRPr lang="ru-RU" b="1"/>
        </a:p>
      </dgm:t>
    </dgm:pt>
    <dgm:pt modelId="{E9A7DB48-96CA-4E17-98D7-3E0BF506B50B}" type="sibTrans" cxnId="{697B62B2-341E-4012-879F-C5879393E780}">
      <dgm:prSet/>
      <dgm:spPr/>
      <dgm:t>
        <a:bodyPr/>
        <a:lstStyle/>
        <a:p>
          <a:endParaRPr lang="ru-RU" b="1"/>
        </a:p>
      </dgm:t>
    </dgm:pt>
    <dgm:pt modelId="{BAF0FC3A-03E9-4C97-B2E0-6CA707C21AEF}">
      <dgm:prSet custT="1"/>
      <dgm:spPr>
        <a:ln>
          <a:solidFill>
            <a:srgbClr val="126F87"/>
          </a:solidFill>
        </a:ln>
      </dgm:spPr>
      <dgm:t>
        <a:bodyPr/>
        <a:lstStyle/>
        <a:p>
          <a:r>
            <a:rPr lang="ru-RU" sz="1200" b="1" dirty="0" smtClean="0">
              <a:solidFill>
                <a:srgbClr val="126F87"/>
              </a:solidFill>
              <a:latin typeface="Ubuntu" panose="020B0504030602030204" pitchFamily="34" charset="0"/>
            </a:rPr>
            <a:t>производство молочной продукции, сыров, мясной продукции, пищевых продуктов</a:t>
          </a:r>
          <a:endParaRPr lang="ru-RU" sz="1200" b="1" dirty="0">
            <a:solidFill>
              <a:srgbClr val="126F87"/>
            </a:solidFill>
            <a:latin typeface="Ubuntu" panose="020B0504030602030204" pitchFamily="34" charset="0"/>
          </a:endParaRPr>
        </a:p>
      </dgm:t>
    </dgm:pt>
    <dgm:pt modelId="{7AF7BEEB-C1A3-4F31-A11E-9AA87883B824}" type="parTrans" cxnId="{AB58B251-8512-47CF-BB9B-15109EC21521}">
      <dgm:prSet/>
      <dgm:spPr/>
      <dgm:t>
        <a:bodyPr/>
        <a:lstStyle/>
        <a:p>
          <a:endParaRPr lang="ru-RU" b="1"/>
        </a:p>
      </dgm:t>
    </dgm:pt>
    <dgm:pt modelId="{441B9174-6620-48E7-95CE-13B4F53512E5}" type="sibTrans" cxnId="{AB58B251-8512-47CF-BB9B-15109EC21521}">
      <dgm:prSet/>
      <dgm:spPr/>
      <dgm:t>
        <a:bodyPr/>
        <a:lstStyle/>
        <a:p>
          <a:endParaRPr lang="ru-RU" b="1"/>
        </a:p>
      </dgm:t>
    </dgm:pt>
    <dgm:pt modelId="{48ADFA92-08DA-4C53-9D54-95BE3011DCB4}">
      <dgm:prSet custT="1"/>
      <dgm:spPr>
        <a:ln>
          <a:solidFill>
            <a:srgbClr val="126F87"/>
          </a:solidFill>
        </a:ln>
      </dgm:spPr>
      <dgm:t>
        <a:bodyPr/>
        <a:lstStyle/>
        <a:p>
          <a:r>
            <a:rPr lang="ru-RU" sz="1200" b="1" dirty="0" smtClean="0">
              <a:solidFill>
                <a:srgbClr val="126F87"/>
              </a:solidFill>
              <a:latin typeface="Ubuntu" panose="020B0504030602030204" pitchFamily="34" charset="0"/>
            </a:rPr>
            <a:t>Производство  обуви, спецодежды, </a:t>
          </a:r>
          <a:r>
            <a:rPr lang="ru-RU" sz="1200" b="1" dirty="0" err="1" smtClean="0">
              <a:solidFill>
                <a:srgbClr val="126F87"/>
              </a:solidFill>
              <a:latin typeface="Ubuntu" panose="020B0504030602030204" pitchFamily="34" charset="0"/>
            </a:rPr>
            <a:t>спецобуви</a:t>
          </a:r>
          <a:r>
            <a:rPr lang="ru-RU" sz="1200" b="1" dirty="0" smtClean="0">
              <a:solidFill>
                <a:srgbClr val="126F87"/>
              </a:solidFill>
              <a:latin typeface="Ubuntu" panose="020B0504030602030204" pitchFamily="34" charset="0"/>
            </a:rPr>
            <a:t>, средств </a:t>
          </a:r>
          <a:r>
            <a:rPr lang="ru-RU" sz="1200" b="1" dirty="0" err="1" smtClean="0">
              <a:solidFill>
                <a:srgbClr val="126F87"/>
              </a:solidFill>
              <a:latin typeface="Ubuntu" panose="020B0504030602030204" pitchFamily="34" charset="0"/>
            </a:rPr>
            <a:t>инд.защиты</a:t>
          </a:r>
          <a:endParaRPr lang="ru-RU" sz="1200" b="1" dirty="0">
            <a:solidFill>
              <a:srgbClr val="126F87"/>
            </a:solidFill>
            <a:latin typeface="Ubuntu" panose="020B0504030602030204" pitchFamily="34" charset="0"/>
          </a:endParaRPr>
        </a:p>
      </dgm:t>
    </dgm:pt>
    <dgm:pt modelId="{75EB867E-A038-4B6E-AB0B-92F14F007A5E}" type="parTrans" cxnId="{1A9AA24C-52E6-4FF7-A932-48E642EF96A3}">
      <dgm:prSet/>
      <dgm:spPr/>
      <dgm:t>
        <a:bodyPr/>
        <a:lstStyle/>
        <a:p>
          <a:endParaRPr lang="ru-RU" b="1"/>
        </a:p>
      </dgm:t>
    </dgm:pt>
    <dgm:pt modelId="{5BEBEEA3-F3A7-4604-A03B-DCDB6C57DF4B}" type="sibTrans" cxnId="{1A9AA24C-52E6-4FF7-A932-48E642EF96A3}">
      <dgm:prSet/>
      <dgm:spPr/>
      <dgm:t>
        <a:bodyPr/>
        <a:lstStyle/>
        <a:p>
          <a:endParaRPr lang="ru-RU" b="1"/>
        </a:p>
      </dgm:t>
    </dgm:pt>
    <dgm:pt modelId="{C16F1866-0641-4409-AC2D-A83DD76E158E}" type="pres">
      <dgm:prSet presAssocID="{C19E3B8D-664E-4A45-8903-0C558010101E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81ADBA1-55B4-4463-BDF7-10D981DE596E}" type="pres">
      <dgm:prSet presAssocID="{5D9BB0AB-ED1D-44CE-AF28-801146661DF4}" presName="composite" presStyleCnt="0"/>
      <dgm:spPr/>
    </dgm:pt>
    <dgm:pt modelId="{63A84AF7-8EE2-47E9-A826-B1E89E1FB029}" type="pres">
      <dgm:prSet presAssocID="{5D9BB0AB-ED1D-44CE-AF28-801146661DF4}" presName="rect1" presStyleLbl="bgImgPlace1" presStyleIdx="0" presStyleCnt="5"/>
      <dgm:spPr>
        <a:blipFill rotWithShape="1">
          <a:blip xmlns:r="http://schemas.openxmlformats.org/officeDocument/2006/relationships" r:embed="rId1"/>
          <a:srcRect/>
          <a:stretch>
            <a:fillRect l="-10000" r="-10000"/>
          </a:stretch>
        </a:blipFill>
        <a:ln>
          <a:solidFill>
            <a:srgbClr val="126F87"/>
          </a:solidFill>
        </a:ln>
      </dgm:spPr>
      <dgm:t>
        <a:bodyPr/>
        <a:lstStyle/>
        <a:p>
          <a:endParaRPr lang="ru-RU"/>
        </a:p>
      </dgm:t>
    </dgm:pt>
    <dgm:pt modelId="{93601E68-8F9B-4C1D-8921-1BFBDA0E6393}" type="pres">
      <dgm:prSet presAssocID="{5D9BB0AB-ED1D-44CE-AF28-801146661DF4}" presName="wedgeRectCallout1" presStyleLbl="node1" presStyleIdx="0" presStyleCnt="5" custLinFactNeighborX="11927" custLinFactNeighborY="465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21E6CB-0806-4019-AA80-2D2CE3E927AC}" type="pres">
      <dgm:prSet presAssocID="{41BF001D-2D98-41BD-96F1-96B51B2A31F8}" presName="sibTrans" presStyleCnt="0"/>
      <dgm:spPr/>
    </dgm:pt>
    <dgm:pt modelId="{76FBA3F6-3CCD-4204-86A1-B265DCC0338D}" type="pres">
      <dgm:prSet presAssocID="{4177BCD5-FE55-460D-9F7D-1CFE84055244}" presName="composite" presStyleCnt="0"/>
      <dgm:spPr/>
    </dgm:pt>
    <dgm:pt modelId="{932E441C-5CBA-48C2-88FC-B7C9B3AE345B}" type="pres">
      <dgm:prSet presAssocID="{4177BCD5-FE55-460D-9F7D-1CFE84055244}" presName="rect1" presStyleLbl="bgImgPlace1" presStyleIdx="1" presStyleCnt="5" custLinFactY="59507" custLinFactNeighborX="72830" custLinFactNeighborY="100000"/>
      <dgm:spPr>
        <a:blipFill rotWithShape="1">
          <a:blip xmlns:r="http://schemas.openxmlformats.org/officeDocument/2006/relationships" r:embed="rId2"/>
          <a:stretch>
            <a:fillRect/>
          </a:stretch>
        </a:blipFill>
        <a:ln>
          <a:solidFill>
            <a:srgbClr val="126F87"/>
          </a:solidFill>
        </a:ln>
      </dgm:spPr>
      <dgm:t>
        <a:bodyPr/>
        <a:lstStyle/>
        <a:p>
          <a:endParaRPr lang="ru-RU"/>
        </a:p>
      </dgm:t>
    </dgm:pt>
    <dgm:pt modelId="{B544BD85-6B34-41F6-9D37-5AF063B45042}" type="pres">
      <dgm:prSet presAssocID="{4177BCD5-FE55-460D-9F7D-1CFE84055244}" presName="wedgeRectCallout1" presStyleLbl="node1" presStyleIdx="1" presStyleCnt="5" custScaleX="117772" custLinFactY="200000" custLinFactNeighborX="84592" custLinFactNeighborY="2266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634AFB-55A2-4149-B0CF-7F55198DBD66}" type="pres">
      <dgm:prSet presAssocID="{FF78E8DE-023D-4820-98AF-1BF6151AE079}" presName="sibTrans" presStyleCnt="0"/>
      <dgm:spPr/>
    </dgm:pt>
    <dgm:pt modelId="{114593DA-7894-42A2-8948-B2A67A6DF5D0}" type="pres">
      <dgm:prSet presAssocID="{49EAD20F-8223-4B5D-A792-BC2702A12BFC}" presName="composite" presStyleCnt="0"/>
      <dgm:spPr/>
    </dgm:pt>
    <dgm:pt modelId="{6B447BB1-56FB-4F34-BB0F-12FD33405531}" type="pres">
      <dgm:prSet presAssocID="{49EAD20F-8223-4B5D-A792-BC2702A12BFC}" presName="rect1" presStyleLbl="bgImgPlace1" presStyleIdx="2" presStyleCnt="5" custLinFactX="-6051" custLinFactNeighborX="-100000" custLinFactNeighborY="1541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BBDF1B85-244D-4E51-A9BE-BBB87B408F65}" type="pres">
      <dgm:prSet presAssocID="{49EAD20F-8223-4B5D-A792-BC2702A12BFC}" presName="wedgeRectCallout1" presStyleLbl="node1" presStyleIdx="2" presStyleCnt="5" custScaleX="145065" custScaleY="85332" custLinFactX="-8203" custLinFactNeighborX="-100000" custLinFactNeighborY="481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9C5BEC-3DE9-4B42-9F6A-BD84DE783B82}" type="pres">
      <dgm:prSet presAssocID="{E9A7DB48-96CA-4E17-98D7-3E0BF506B50B}" presName="sibTrans" presStyleCnt="0"/>
      <dgm:spPr/>
    </dgm:pt>
    <dgm:pt modelId="{A58CE7FB-264D-4FC3-972F-87563A915BA1}" type="pres">
      <dgm:prSet presAssocID="{BAF0FC3A-03E9-4C97-B2E0-6CA707C21AEF}" presName="composite" presStyleCnt="0"/>
      <dgm:spPr/>
    </dgm:pt>
    <dgm:pt modelId="{40EAD0BB-7E21-4F9F-9449-B9742FF37857}" type="pres">
      <dgm:prSet presAssocID="{BAF0FC3A-03E9-4C97-B2E0-6CA707C21AEF}" presName="rect1" presStyleLbl="bgImgPlace1" presStyleIdx="3" presStyleCnt="5" custLinFactNeighborX="-21967" custLinFactNeighborY="19661"/>
      <dgm:spPr>
        <a:blipFill rotWithShape="1">
          <a:blip xmlns:r="http://schemas.openxmlformats.org/officeDocument/2006/relationships" r:embed="rId4"/>
          <a:srcRect/>
          <a:stretch>
            <a:fillRect l="-10000" r="-10000"/>
          </a:stretch>
        </a:blipFill>
        <a:ln>
          <a:solidFill>
            <a:srgbClr val="126F87"/>
          </a:solidFill>
        </a:ln>
      </dgm:spPr>
      <dgm:t>
        <a:bodyPr/>
        <a:lstStyle/>
        <a:p>
          <a:endParaRPr lang="ru-RU"/>
        </a:p>
      </dgm:t>
    </dgm:pt>
    <dgm:pt modelId="{159A542A-206C-4DFD-82E8-5FE115834A37}" type="pres">
      <dgm:prSet presAssocID="{BAF0FC3A-03E9-4C97-B2E0-6CA707C21AEF}" presName="wedgeRectCallout1" presStyleLbl="node1" presStyleIdx="3" presStyleCnt="5" custScaleX="147697" custScaleY="142690" custLinFactNeighborX="-46826" custLinFactNeighborY="231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F37D74-C600-4033-8E38-E3B0C524B782}" type="pres">
      <dgm:prSet presAssocID="{441B9174-6620-48E7-95CE-13B4F53512E5}" presName="sibTrans" presStyleCnt="0"/>
      <dgm:spPr/>
    </dgm:pt>
    <dgm:pt modelId="{2961E5B2-5C61-4064-B350-8E646EF2B550}" type="pres">
      <dgm:prSet presAssocID="{48ADFA92-08DA-4C53-9D54-95BE3011DCB4}" presName="composite" presStyleCnt="0"/>
      <dgm:spPr/>
    </dgm:pt>
    <dgm:pt modelId="{D47A5A8E-081E-4703-A378-4F2619137FB8}" type="pres">
      <dgm:prSet presAssocID="{48ADFA92-08DA-4C53-9D54-95BE3011DCB4}" presName="rect1" presStyleLbl="bgImgPlace1" presStyleIdx="4" presStyleCnt="5" custScaleY="124324" custLinFactY="-34001" custLinFactNeighborX="70700" custLinFactNeighborY="-100000"/>
      <dgm:spPr>
        <a:blipFill rotWithShape="1">
          <a:blip xmlns:r="http://schemas.openxmlformats.org/officeDocument/2006/relationships" r:embed="rId5"/>
          <a:stretch>
            <a:fillRect/>
          </a:stretch>
        </a:blipFill>
        <a:ln>
          <a:solidFill>
            <a:srgbClr val="126F87"/>
          </a:solidFill>
        </a:ln>
      </dgm:spPr>
      <dgm:t>
        <a:bodyPr/>
        <a:lstStyle/>
        <a:p>
          <a:endParaRPr lang="ru-RU"/>
        </a:p>
      </dgm:t>
    </dgm:pt>
    <dgm:pt modelId="{748CBB2A-0BD5-4FF6-A691-0E648AB14905}" type="pres">
      <dgm:prSet presAssocID="{48ADFA92-08DA-4C53-9D54-95BE3011DCB4}" presName="wedgeRectCallout1" presStyleLbl="node1" presStyleIdx="4" presStyleCnt="5" custScaleX="116131" custLinFactY="-168406" custLinFactNeighborX="87210" custLinFactNeighborY="-2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EDA7729-4789-420B-BE4B-BB1B80B66EC2}" srcId="{C19E3B8D-664E-4A45-8903-0C558010101E}" destId="{5D9BB0AB-ED1D-44CE-AF28-801146661DF4}" srcOrd="0" destOrd="0" parTransId="{A48C924E-72A0-41E9-8763-8069584444A4}" sibTransId="{41BF001D-2D98-41BD-96F1-96B51B2A31F8}"/>
    <dgm:cxn modelId="{D06327CB-681A-4100-A7B2-D22BBDD6D648}" type="presOf" srcId="{BAF0FC3A-03E9-4C97-B2E0-6CA707C21AEF}" destId="{159A542A-206C-4DFD-82E8-5FE115834A37}" srcOrd="0" destOrd="0" presId="urn:microsoft.com/office/officeart/2008/layout/BendingPictureCaptionList"/>
    <dgm:cxn modelId="{697B62B2-341E-4012-879F-C5879393E780}" srcId="{C19E3B8D-664E-4A45-8903-0C558010101E}" destId="{49EAD20F-8223-4B5D-A792-BC2702A12BFC}" srcOrd="2" destOrd="0" parTransId="{92502701-1E09-4214-BCFD-A873ECDFE599}" sibTransId="{E9A7DB48-96CA-4E17-98D7-3E0BF506B50B}"/>
    <dgm:cxn modelId="{9DA2F936-72A9-4FB7-B3DD-DF6AC6B3500D}" type="presOf" srcId="{4177BCD5-FE55-460D-9F7D-1CFE84055244}" destId="{B544BD85-6B34-41F6-9D37-5AF063B45042}" srcOrd="0" destOrd="0" presId="urn:microsoft.com/office/officeart/2008/layout/BendingPictureCaptionList"/>
    <dgm:cxn modelId="{ED8F4599-280A-4BD1-9710-40654C7F1E09}" type="presOf" srcId="{5D9BB0AB-ED1D-44CE-AF28-801146661DF4}" destId="{93601E68-8F9B-4C1D-8921-1BFBDA0E6393}" srcOrd="0" destOrd="0" presId="urn:microsoft.com/office/officeart/2008/layout/BendingPictureCaptionList"/>
    <dgm:cxn modelId="{1A9AA24C-52E6-4FF7-A932-48E642EF96A3}" srcId="{C19E3B8D-664E-4A45-8903-0C558010101E}" destId="{48ADFA92-08DA-4C53-9D54-95BE3011DCB4}" srcOrd="4" destOrd="0" parTransId="{75EB867E-A038-4B6E-AB0B-92F14F007A5E}" sibTransId="{5BEBEEA3-F3A7-4604-A03B-DCDB6C57DF4B}"/>
    <dgm:cxn modelId="{284E728A-C02D-4E18-B537-3160B72264DC}" type="presOf" srcId="{49EAD20F-8223-4B5D-A792-BC2702A12BFC}" destId="{BBDF1B85-244D-4E51-A9BE-BBB87B408F65}" srcOrd="0" destOrd="0" presId="urn:microsoft.com/office/officeart/2008/layout/BendingPictureCaptionList"/>
    <dgm:cxn modelId="{B184CA4F-E2B0-47E4-BD19-DF09A4516FBB}" type="presOf" srcId="{48ADFA92-08DA-4C53-9D54-95BE3011DCB4}" destId="{748CBB2A-0BD5-4FF6-A691-0E648AB14905}" srcOrd="0" destOrd="0" presId="urn:microsoft.com/office/officeart/2008/layout/BendingPictureCaptionList"/>
    <dgm:cxn modelId="{25BA1B9E-55A9-42DB-B790-1F6F1E987898}" type="presOf" srcId="{C19E3B8D-664E-4A45-8903-0C558010101E}" destId="{C16F1866-0641-4409-AC2D-A83DD76E158E}" srcOrd="0" destOrd="0" presId="urn:microsoft.com/office/officeart/2008/layout/BendingPictureCaptionList"/>
    <dgm:cxn modelId="{1343EADD-C9ED-48F0-95DC-E36FD70583C5}" srcId="{C19E3B8D-664E-4A45-8903-0C558010101E}" destId="{4177BCD5-FE55-460D-9F7D-1CFE84055244}" srcOrd="1" destOrd="0" parTransId="{54DC63DA-CF4D-4497-8E24-4476959371A8}" sibTransId="{FF78E8DE-023D-4820-98AF-1BF6151AE079}"/>
    <dgm:cxn modelId="{AB58B251-8512-47CF-BB9B-15109EC21521}" srcId="{C19E3B8D-664E-4A45-8903-0C558010101E}" destId="{BAF0FC3A-03E9-4C97-B2E0-6CA707C21AEF}" srcOrd="3" destOrd="0" parTransId="{7AF7BEEB-C1A3-4F31-A11E-9AA87883B824}" sibTransId="{441B9174-6620-48E7-95CE-13B4F53512E5}"/>
    <dgm:cxn modelId="{DE33CA80-579E-4C6A-B1EB-F9A62F52BEA7}" type="presParOf" srcId="{C16F1866-0641-4409-AC2D-A83DD76E158E}" destId="{D81ADBA1-55B4-4463-BDF7-10D981DE596E}" srcOrd="0" destOrd="0" presId="urn:microsoft.com/office/officeart/2008/layout/BendingPictureCaptionList"/>
    <dgm:cxn modelId="{88B2272C-F8C0-4B33-9DD5-32769E1886A3}" type="presParOf" srcId="{D81ADBA1-55B4-4463-BDF7-10D981DE596E}" destId="{63A84AF7-8EE2-47E9-A826-B1E89E1FB029}" srcOrd="0" destOrd="0" presId="urn:microsoft.com/office/officeart/2008/layout/BendingPictureCaptionList"/>
    <dgm:cxn modelId="{D37369DA-8373-4F46-BDC6-DA92197F0AB2}" type="presParOf" srcId="{D81ADBA1-55B4-4463-BDF7-10D981DE596E}" destId="{93601E68-8F9B-4C1D-8921-1BFBDA0E6393}" srcOrd="1" destOrd="0" presId="urn:microsoft.com/office/officeart/2008/layout/BendingPictureCaptionList"/>
    <dgm:cxn modelId="{E440973E-203A-48E4-8560-D2384E835FEB}" type="presParOf" srcId="{C16F1866-0641-4409-AC2D-A83DD76E158E}" destId="{E621E6CB-0806-4019-AA80-2D2CE3E927AC}" srcOrd="1" destOrd="0" presId="urn:microsoft.com/office/officeart/2008/layout/BendingPictureCaptionList"/>
    <dgm:cxn modelId="{6E349D04-AEE2-4B22-BE67-52E60AAB99E2}" type="presParOf" srcId="{C16F1866-0641-4409-AC2D-A83DD76E158E}" destId="{76FBA3F6-3CCD-4204-86A1-B265DCC0338D}" srcOrd="2" destOrd="0" presId="urn:microsoft.com/office/officeart/2008/layout/BendingPictureCaptionList"/>
    <dgm:cxn modelId="{CAFEB9D5-D51E-4A42-A38A-73A71F31A3B4}" type="presParOf" srcId="{76FBA3F6-3CCD-4204-86A1-B265DCC0338D}" destId="{932E441C-5CBA-48C2-88FC-B7C9B3AE345B}" srcOrd="0" destOrd="0" presId="urn:microsoft.com/office/officeart/2008/layout/BendingPictureCaptionList"/>
    <dgm:cxn modelId="{E34304D1-BFA3-4EA9-B8CA-FC19FF7B5669}" type="presParOf" srcId="{76FBA3F6-3CCD-4204-86A1-B265DCC0338D}" destId="{B544BD85-6B34-41F6-9D37-5AF063B45042}" srcOrd="1" destOrd="0" presId="urn:microsoft.com/office/officeart/2008/layout/BendingPictureCaptionList"/>
    <dgm:cxn modelId="{36AABD7C-529C-4DA2-BE08-2BF1D50B87FE}" type="presParOf" srcId="{C16F1866-0641-4409-AC2D-A83DD76E158E}" destId="{2B634AFB-55A2-4149-B0CF-7F55198DBD66}" srcOrd="3" destOrd="0" presId="urn:microsoft.com/office/officeart/2008/layout/BendingPictureCaptionList"/>
    <dgm:cxn modelId="{40C352ED-032A-454E-86A0-1937DD748FF3}" type="presParOf" srcId="{C16F1866-0641-4409-AC2D-A83DD76E158E}" destId="{114593DA-7894-42A2-8948-B2A67A6DF5D0}" srcOrd="4" destOrd="0" presId="urn:microsoft.com/office/officeart/2008/layout/BendingPictureCaptionList"/>
    <dgm:cxn modelId="{17E4282D-3E54-4FF9-94ED-14414006ED64}" type="presParOf" srcId="{114593DA-7894-42A2-8948-B2A67A6DF5D0}" destId="{6B447BB1-56FB-4F34-BB0F-12FD33405531}" srcOrd="0" destOrd="0" presId="urn:microsoft.com/office/officeart/2008/layout/BendingPictureCaptionList"/>
    <dgm:cxn modelId="{E3DC6D0E-0667-4463-96A7-9870E55F4B92}" type="presParOf" srcId="{114593DA-7894-42A2-8948-B2A67A6DF5D0}" destId="{BBDF1B85-244D-4E51-A9BE-BBB87B408F65}" srcOrd="1" destOrd="0" presId="urn:microsoft.com/office/officeart/2008/layout/BendingPictureCaptionList"/>
    <dgm:cxn modelId="{AF7CC1AC-C5FB-4F21-8101-5791A5D456A1}" type="presParOf" srcId="{C16F1866-0641-4409-AC2D-A83DD76E158E}" destId="{1D9C5BEC-3DE9-4B42-9F6A-BD84DE783B82}" srcOrd="5" destOrd="0" presId="urn:microsoft.com/office/officeart/2008/layout/BendingPictureCaptionList"/>
    <dgm:cxn modelId="{58A3BAFA-6CE8-4865-A557-0C5A381F0FA4}" type="presParOf" srcId="{C16F1866-0641-4409-AC2D-A83DD76E158E}" destId="{A58CE7FB-264D-4FC3-972F-87563A915BA1}" srcOrd="6" destOrd="0" presId="urn:microsoft.com/office/officeart/2008/layout/BendingPictureCaptionList"/>
    <dgm:cxn modelId="{9F33AFA3-4907-42F5-8E7E-9C20A779B2D1}" type="presParOf" srcId="{A58CE7FB-264D-4FC3-972F-87563A915BA1}" destId="{40EAD0BB-7E21-4F9F-9449-B9742FF37857}" srcOrd="0" destOrd="0" presId="urn:microsoft.com/office/officeart/2008/layout/BendingPictureCaptionList"/>
    <dgm:cxn modelId="{33802955-BCFF-4923-A137-69A402539D86}" type="presParOf" srcId="{A58CE7FB-264D-4FC3-972F-87563A915BA1}" destId="{159A542A-206C-4DFD-82E8-5FE115834A37}" srcOrd="1" destOrd="0" presId="urn:microsoft.com/office/officeart/2008/layout/BendingPictureCaptionList"/>
    <dgm:cxn modelId="{7AA3A696-A230-4E19-A281-CD3777F9DD66}" type="presParOf" srcId="{C16F1866-0641-4409-AC2D-A83DD76E158E}" destId="{28F37D74-C600-4033-8E38-E3B0C524B782}" srcOrd="7" destOrd="0" presId="urn:microsoft.com/office/officeart/2008/layout/BendingPictureCaptionList"/>
    <dgm:cxn modelId="{DCDEF4F4-3224-4F38-ACA9-2E7F62E650DA}" type="presParOf" srcId="{C16F1866-0641-4409-AC2D-A83DD76E158E}" destId="{2961E5B2-5C61-4064-B350-8E646EF2B550}" srcOrd="8" destOrd="0" presId="urn:microsoft.com/office/officeart/2008/layout/BendingPictureCaptionList"/>
    <dgm:cxn modelId="{C10DF6C1-CAB4-4C16-BACE-9D12B8432455}" type="presParOf" srcId="{2961E5B2-5C61-4064-B350-8E646EF2B550}" destId="{D47A5A8E-081E-4703-A378-4F2619137FB8}" srcOrd="0" destOrd="0" presId="urn:microsoft.com/office/officeart/2008/layout/BendingPictureCaptionList"/>
    <dgm:cxn modelId="{58543934-C50B-4F3C-9EAA-EF7629D493DA}" type="presParOf" srcId="{2961E5B2-5C61-4064-B350-8E646EF2B550}" destId="{748CBB2A-0BD5-4FF6-A691-0E648AB14905}" srcOrd="1" destOrd="0" presId="urn:microsoft.com/office/officeart/2008/layout/BendingPictureCaption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A84AF7-8EE2-47E9-A826-B1E89E1FB029}">
      <dsp:nvSpPr>
        <dsp:cNvPr id="0" name=""/>
        <dsp:cNvSpPr/>
      </dsp:nvSpPr>
      <dsp:spPr>
        <a:xfrm>
          <a:off x="394014" y="2602"/>
          <a:ext cx="2029444" cy="1623555"/>
        </a:xfrm>
        <a:prstGeom prst="rect">
          <a:avLst/>
        </a:prstGeom>
        <a:blipFill rotWithShape="1">
          <a:blip xmlns:r="http://schemas.openxmlformats.org/officeDocument/2006/relationships" r:embed="rId1"/>
          <a:srcRect/>
          <a:stretch>
            <a:fillRect l="-10000" r="-10000"/>
          </a:stretch>
        </a:blipFill>
        <a:ln>
          <a:solidFill>
            <a:srgbClr val="126F87"/>
          </a:solidFill>
        </a:ln>
        <a:effectLst>
          <a:outerShdw blurRad="50800" dist="12700" dir="528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93601E68-8F9B-4C1D-8921-1BFBDA0E6393}">
      <dsp:nvSpPr>
        <dsp:cNvPr id="0" name=""/>
        <dsp:cNvSpPr/>
      </dsp:nvSpPr>
      <dsp:spPr>
        <a:xfrm>
          <a:off x="792090" y="1728190"/>
          <a:ext cx="1806205" cy="568244"/>
        </a:xfrm>
        <a:prstGeom prst="wedgeRectCallout">
          <a:avLst>
            <a:gd name="adj1" fmla="val 20250"/>
            <a:gd name="adj2" fmla="val -607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solidFill>
            <a:srgbClr val="126F87"/>
          </a:solidFill>
        </a:ln>
        <a:effectLst>
          <a:outerShdw blurRad="381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rgbClr val="126F87"/>
              </a:solidFill>
              <a:latin typeface="Ubuntu" panose="020B0504030602030204" pitchFamily="34" charset="0"/>
            </a:rPr>
            <a:t>переработка </a:t>
          </a:r>
          <a:r>
            <a:rPr lang="ru-RU" sz="1200" b="1" kern="1200" dirty="0">
              <a:solidFill>
                <a:srgbClr val="126F87"/>
              </a:solidFill>
              <a:latin typeface="Ubuntu" panose="020B0504030602030204" pitchFamily="34" charset="0"/>
            </a:rPr>
            <a:t>древесины</a:t>
          </a:r>
        </a:p>
      </dsp:txBody>
      <dsp:txXfrm>
        <a:off x="792090" y="1728190"/>
        <a:ext cx="1806205" cy="568244"/>
      </dsp:txXfrm>
    </dsp:sp>
    <dsp:sp modelId="{932E441C-5CBA-48C2-88FC-B7C9B3AE345B}">
      <dsp:nvSpPr>
        <dsp:cNvPr id="0" name=""/>
        <dsp:cNvSpPr/>
      </dsp:nvSpPr>
      <dsp:spPr>
        <a:xfrm>
          <a:off x="4104447" y="2592287"/>
          <a:ext cx="2029444" cy="1623555"/>
        </a:xfrm>
        <a:prstGeom prst="rect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>
          <a:solidFill>
            <a:srgbClr val="126F87"/>
          </a:solidFill>
        </a:ln>
        <a:effectLst>
          <a:outerShdw blurRad="50800" dist="12700" dir="528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B544BD85-6B34-41F6-9D37-5AF063B45042}">
      <dsp:nvSpPr>
        <dsp:cNvPr id="0" name=""/>
        <dsp:cNvSpPr/>
      </dsp:nvSpPr>
      <dsp:spPr>
        <a:xfrm>
          <a:off x="4176459" y="3888433"/>
          <a:ext cx="2127204" cy="568244"/>
        </a:xfrm>
        <a:prstGeom prst="wedgeRectCallout">
          <a:avLst>
            <a:gd name="adj1" fmla="val 20250"/>
            <a:gd name="adj2" fmla="val -607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solidFill>
            <a:srgbClr val="126F87"/>
          </a:solidFill>
        </a:ln>
        <a:effectLst>
          <a:outerShdw blurRad="381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200" b="1" kern="1200" dirty="0">
              <a:solidFill>
                <a:srgbClr val="126F87"/>
              </a:solidFill>
              <a:effectLst/>
              <a:latin typeface="Ubuntu" panose="020B0504030602030204" pitchFamily="34" charset="0"/>
              <a:ea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200" b="1" kern="1200" dirty="0" smtClean="0">
              <a:solidFill>
                <a:srgbClr val="126F87"/>
              </a:solidFill>
              <a:effectLst/>
              <a:latin typeface="Ubuntu" panose="020B0504030602030204" pitchFamily="34" charset="0"/>
              <a:ea typeface="Times New Roman" panose="02020603050405020304" pitchFamily="18" charset="0"/>
              <a:cs typeface="Times New Roman" panose="02020603050405020304" pitchFamily="18" charset="0"/>
            </a:rPr>
            <a:t>развитый агропромышленный комплекс</a:t>
          </a:r>
          <a:endParaRPr lang="ru-RU" sz="1200" b="1" kern="1200" dirty="0">
            <a:solidFill>
              <a:srgbClr val="126F87"/>
            </a:solidFill>
            <a:effectLst/>
            <a:latin typeface="Ubuntu" panose="020B0504030602030204" pitchFamily="34" charset="0"/>
            <a:ea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176459" y="3888433"/>
        <a:ext cx="2127204" cy="568244"/>
      </dsp:txXfrm>
    </dsp:sp>
    <dsp:sp modelId="{6B447BB1-56FB-4F34-BB0F-12FD33405531}">
      <dsp:nvSpPr>
        <dsp:cNvPr id="0" name=""/>
        <dsp:cNvSpPr/>
      </dsp:nvSpPr>
      <dsp:spPr>
        <a:xfrm>
          <a:off x="3050789" y="48459"/>
          <a:ext cx="2029444" cy="1623555"/>
        </a:xfrm>
        <a:prstGeom prst="rect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50800" dist="12700" dir="528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BBDF1B85-244D-4E51-A9BE-BBB87B408F65}">
      <dsp:nvSpPr>
        <dsp:cNvPr id="0" name=""/>
        <dsp:cNvSpPr/>
      </dsp:nvSpPr>
      <dsp:spPr>
        <a:xfrm>
          <a:off x="3024334" y="1800197"/>
          <a:ext cx="2620172" cy="484894"/>
        </a:xfrm>
        <a:prstGeom prst="wedgeRectCallout">
          <a:avLst>
            <a:gd name="adj1" fmla="val 20250"/>
            <a:gd name="adj2" fmla="val -607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solidFill>
            <a:srgbClr val="126F87"/>
          </a:solidFill>
        </a:ln>
        <a:effectLst>
          <a:outerShdw blurRad="381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200" b="1" kern="1200" dirty="0" smtClean="0">
              <a:solidFill>
                <a:srgbClr val="126F87"/>
              </a:solidFill>
              <a:latin typeface="Ubuntu" panose="020B0504030602030204" pitchFamily="34" charset="0"/>
            </a:rPr>
            <a:t>производство широкого спектра грузоподъемного оборудования</a:t>
          </a:r>
          <a:endParaRPr lang="ru-RU" sz="1200" b="1" kern="1200" dirty="0">
            <a:solidFill>
              <a:srgbClr val="126F87"/>
            </a:solidFill>
            <a:latin typeface="Ubuntu" panose="020B0504030602030204" pitchFamily="34" charset="0"/>
          </a:endParaRPr>
        </a:p>
      </dsp:txBody>
      <dsp:txXfrm>
        <a:off x="3024334" y="1800197"/>
        <a:ext cx="2620172" cy="484894"/>
      </dsp:txXfrm>
    </dsp:sp>
    <dsp:sp modelId="{40EAD0BB-7E21-4F9F-9449-B9742FF37857}">
      <dsp:nvSpPr>
        <dsp:cNvPr id="0" name=""/>
        <dsp:cNvSpPr/>
      </dsp:nvSpPr>
      <dsp:spPr>
        <a:xfrm>
          <a:off x="1296143" y="2592281"/>
          <a:ext cx="2029444" cy="1623555"/>
        </a:xfrm>
        <a:prstGeom prst="rect">
          <a:avLst/>
        </a:prstGeom>
        <a:blipFill rotWithShape="1">
          <a:blip xmlns:r="http://schemas.openxmlformats.org/officeDocument/2006/relationships" r:embed="rId4"/>
          <a:srcRect/>
          <a:stretch>
            <a:fillRect l="-10000" r="-10000"/>
          </a:stretch>
        </a:blipFill>
        <a:ln>
          <a:solidFill>
            <a:srgbClr val="126F87"/>
          </a:solidFill>
        </a:ln>
        <a:effectLst>
          <a:outerShdw blurRad="50800" dist="12700" dir="528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159A542A-206C-4DFD-82E8-5FE115834A37}">
      <dsp:nvSpPr>
        <dsp:cNvPr id="0" name=""/>
        <dsp:cNvSpPr/>
      </dsp:nvSpPr>
      <dsp:spPr>
        <a:xfrm>
          <a:off x="648075" y="3653667"/>
          <a:ext cx="2667711" cy="810828"/>
        </a:xfrm>
        <a:prstGeom prst="wedgeRectCallout">
          <a:avLst>
            <a:gd name="adj1" fmla="val 20250"/>
            <a:gd name="adj2" fmla="val -607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solidFill>
            <a:srgbClr val="126F87"/>
          </a:solidFill>
        </a:ln>
        <a:effectLst>
          <a:outerShdw blurRad="381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rgbClr val="126F87"/>
              </a:solidFill>
              <a:latin typeface="Ubuntu" panose="020B0504030602030204" pitchFamily="34" charset="0"/>
            </a:rPr>
            <a:t>производство молочной продукции, сыров, мясной продукции, пищевых продуктов</a:t>
          </a:r>
          <a:endParaRPr lang="ru-RU" sz="1200" b="1" kern="1200" dirty="0">
            <a:solidFill>
              <a:srgbClr val="126F87"/>
            </a:solidFill>
            <a:latin typeface="Ubuntu" panose="020B0504030602030204" pitchFamily="34" charset="0"/>
          </a:endParaRPr>
        </a:p>
      </dsp:txBody>
      <dsp:txXfrm>
        <a:off x="648075" y="3653667"/>
        <a:ext cx="2667711" cy="810828"/>
      </dsp:txXfrm>
    </dsp:sp>
    <dsp:sp modelId="{D47A5A8E-081E-4703-A378-4F2619137FB8}">
      <dsp:nvSpPr>
        <dsp:cNvPr id="0" name=""/>
        <dsp:cNvSpPr/>
      </dsp:nvSpPr>
      <dsp:spPr>
        <a:xfrm>
          <a:off x="5799322" y="59411"/>
          <a:ext cx="2029444" cy="2018469"/>
        </a:xfrm>
        <a:prstGeom prst="rect">
          <a:avLst/>
        </a:prstGeom>
        <a:blipFill rotWithShape="1">
          <a:blip xmlns:r="http://schemas.openxmlformats.org/officeDocument/2006/relationships" r:embed="rId5"/>
          <a:stretch>
            <a:fillRect/>
          </a:stretch>
        </a:blipFill>
        <a:ln>
          <a:solidFill>
            <a:srgbClr val="126F87"/>
          </a:solidFill>
        </a:ln>
        <a:effectLst>
          <a:outerShdw blurRad="50800" dist="12700" dir="528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748CBB2A-0BD5-4FF6-A691-0E648AB14905}">
      <dsp:nvSpPr>
        <dsp:cNvPr id="0" name=""/>
        <dsp:cNvSpPr/>
      </dsp:nvSpPr>
      <dsp:spPr>
        <a:xfrm>
          <a:off x="5895324" y="1800202"/>
          <a:ext cx="2097564" cy="568244"/>
        </a:xfrm>
        <a:prstGeom prst="wedgeRectCallout">
          <a:avLst>
            <a:gd name="adj1" fmla="val 20250"/>
            <a:gd name="adj2" fmla="val -607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solidFill>
            <a:srgbClr val="126F87"/>
          </a:solidFill>
        </a:ln>
        <a:effectLst>
          <a:outerShdw blurRad="381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rgbClr val="126F87"/>
              </a:solidFill>
              <a:latin typeface="Ubuntu" panose="020B0504030602030204" pitchFamily="34" charset="0"/>
            </a:rPr>
            <a:t>Производство  обуви, спецодежды, </a:t>
          </a:r>
          <a:r>
            <a:rPr lang="ru-RU" sz="1200" b="1" kern="1200" dirty="0" err="1" smtClean="0">
              <a:solidFill>
                <a:srgbClr val="126F87"/>
              </a:solidFill>
              <a:latin typeface="Ubuntu" panose="020B0504030602030204" pitchFamily="34" charset="0"/>
            </a:rPr>
            <a:t>спецобуви</a:t>
          </a:r>
          <a:r>
            <a:rPr lang="ru-RU" sz="1200" b="1" kern="1200" dirty="0" smtClean="0">
              <a:solidFill>
                <a:srgbClr val="126F87"/>
              </a:solidFill>
              <a:latin typeface="Ubuntu" panose="020B0504030602030204" pitchFamily="34" charset="0"/>
            </a:rPr>
            <a:t>, средств </a:t>
          </a:r>
          <a:r>
            <a:rPr lang="ru-RU" sz="1200" b="1" kern="1200" dirty="0" err="1" smtClean="0">
              <a:solidFill>
                <a:srgbClr val="126F87"/>
              </a:solidFill>
              <a:latin typeface="Ubuntu" panose="020B0504030602030204" pitchFamily="34" charset="0"/>
            </a:rPr>
            <a:t>инд.защиты</a:t>
          </a:r>
          <a:endParaRPr lang="ru-RU" sz="1200" b="1" kern="1200" dirty="0">
            <a:solidFill>
              <a:srgbClr val="126F87"/>
            </a:solidFill>
            <a:latin typeface="Ubuntu" panose="020B0504030602030204" pitchFamily="34" charset="0"/>
          </a:endParaRPr>
        </a:p>
      </dsp:txBody>
      <dsp:txXfrm>
        <a:off x="5895324" y="1800202"/>
        <a:ext cx="2097564" cy="56824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BendingPictureCaptionList">
  <dgm:title val=""/>
  <dgm:desc val=""/>
  <dgm:catLst>
    <dgm:cat type="picture" pri="9000"/>
    <dgm:cat type="pictureconvert" pri="9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w" fact="1.11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"/>
              <dgm:constr type="t" for="ch" forName="rect1" refType="h" fact="0"/>
              <dgm:constr type="w" for="ch" forName="rect1" refType="w"/>
              <dgm:constr type="h" for="ch" forName="rect1" refType="h" fact="0.8"/>
              <dgm:constr type="l" for="ch" forName="wedgeRectCallout1" refType="w" fact="0.09"/>
              <dgm:constr type="t" for="ch" forName="wedgeRectCallout1" refType="h" fact="0.72"/>
              <dgm:constr type="w" for="ch" forName="wedgeRectCallout1" refType="w" fact="0.89"/>
              <dgm:constr type="h" for="ch" forName="wedgeRectCallout1" refType="h" fact="0.28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w"/>
              <dgm:constr type="h" for="ch" forName="rect1" refType="h" fact="0.8"/>
              <dgm:constr type="l" for="ch" forName="wedgeRectCallout1" refType="w" fact="0.02"/>
              <dgm:constr type="t" for="ch" forName="wedgeRectCallout1" refType="h" fact="0.72"/>
              <dgm:constr type="w" for="ch" forName="wedgeRectCallout1" refType="w" fact="0.89"/>
              <dgm:constr type="h" for="ch" forName="wedgeRectCallout1" refType="h" fact="0.28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wedgeRectCallout1" styleLbl="node1">
          <dgm:varLst>
            <dgm:bulletEnabled val="1"/>
          </dgm:varLst>
          <dgm:alg type="tx"/>
          <dgm:choose name="Name7">
            <dgm:if name="Name8" func="var" arg="dir" op="equ" val="norm">
              <dgm:shape xmlns:r="http://schemas.openxmlformats.org/officeDocument/2006/relationships" type="wedgeRectCallout" r:blip="">
                <dgm:adjLst>
                  <dgm:adj idx="1" val="0.2025"/>
                  <dgm:adj idx="2" val="-0.607"/>
                </dgm:adjLst>
              </dgm:shape>
            </dgm:if>
            <dgm:else name="Name9">
              <dgm:shape xmlns:r="http://schemas.openxmlformats.org/officeDocument/2006/relationships" type="wedgeRectCallout" r:blip="">
                <dgm:adjLst>
                  <dgm:adj idx="1" val="-0.2025"/>
                  <dgm:adj idx="2" val="-0.607"/>
                </dgm:adjLst>
              </dgm:shape>
            </dgm:else>
          </dgm:choos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0.68627</cdr:x>
      <cdr:y>0.12954</cdr:y>
    </cdr:from>
    <cdr:to>
      <cdr:x>0.76471</cdr:x>
      <cdr:y>0.22281</cdr:y>
    </cdr:to>
    <cdr:cxnSp macro="">
      <cdr:nvCxnSpPr>
        <cdr:cNvPr id="2" name="Прямая со стрелкой 1"/>
        <cdr:cNvCxnSpPr/>
      </cdr:nvCxnSpPr>
      <cdr:spPr>
        <a:xfrm xmlns:a="http://schemas.openxmlformats.org/drawingml/2006/main">
          <a:off x="2520279" y="300062"/>
          <a:ext cx="288032" cy="216024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0.7541</cdr:x>
      <cdr:y>0</cdr:y>
    </cdr:from>
    <cdr:to>
      <cdr:x>0.80328</cdr:x>
      <cdr:y>0.09677</cdr:y>
    </cdr:to>
    <cdr:cxnSp macro="">
      <cdr:nvCxnSpPr>
        <cdr:cNvPr id="2" name="Прямая со стрелкой 1"/>
        <cdr:cNvCxnSpPr/>
      </cdr:nvCxnSpPr>
      <cdr:spPr>
        <a:xfrm xmlns:a="http://schemas.openxmlformats.org/drawingml/2006/main" flipV="1">
          <a:off x="3312368" y="0"/>
          <a:ext cx="216024" cy="216024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0.42699</cdr:x>
      <cdr:y>0.20513</cdr:y>
    </cdr:from>
    <cdr:to>
      <cdr:x>0.65332</cdr:x>
      <cdr:y>0.43655</cdr:y>
    </cdr:to>
    <cdr:cxnSp macro="">
      <cdr:nvCxnSpPr>
        <cdr:cNvPr id="3" name="Прямая со стрелкой 2"/>
        <cdr:cNvCxnSpPr/>
      </cdr:nvCxnSpPr>
      <cdr:spPr>
        <a:xfrm xmlns:a="http://schemas.openxmlformats.org/drawingml/2006/main">
          <a:off x="1998555" y="576064"/>
          <a:ext cx="1059342" cy="649900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0.67237</cdr:x>
      <cdr:y>0.24493</cdr:y>
    </cdr:from>
    <cdr:to>
      <cdr:x>0.71852</cdr:x>
      <cdr:y>0.42442</cdr:y>
    </cdr:to>
    <cdr:cxnSp macro="">
      <cdr:nvCxnSpPr>
        <cdr:cNvPr id="4" name="Прямая со стрелкой 3"/>
        <cdr:cNvCxnSpPr/>
      </cdr:nvCxnSpPr>
      <cdr:spPr>
        <a:xfrm xmlns:a="http://schemas.openxmlformats.org/drawingml/2006/main" flipV="1">
          <a:off x="3147063" y="687843"/>
          <a:ext cx="216006" cy="504064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0.54405</cdr:x>
      <cdr:y>0.17106</cdr:y>
    </cdr:from>
    <cdr:to>
      <cdr:x>0.6617</cdr:x>
      <cdr:y>0.33004</cdr:y>
    </cdr:to>
    <cdr:cxnSp macro="">
      <cdr:nvCxnSpPr>
        <cdr:cNvPr id="2" name="Прямая со стрелкой 1"/>
        <cdr:cNvCxnSpPr/>
      </cdr:nvCxnSpPr>
      <cdr:spPr>
        <a:xfrm xmlns:a="http://schemas.openxmlformats.org/drawingml/2006/main" flipV="1">
          <a:off x="1997968" y="603572"/>
          <a:ext cx="432048" cy="560927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0.5625</cdr:x>
      <cdr:y>0.25724</cdr:y>
    </cdr:from>
    <cdr:to>
      <cdr:x>0.7889</cdr:x>
      <cdr:y>0.45927</cdr:y>
    </cdr:to>
    <cdr:cxnSp macro="">
      <cdr:nvCxnSpPr>
        <cdr:cNvPr id="3" name="Прямая со стрелкой 2"/>
        <cdr:cNvCxnSpPr/>
      </cdr:nvCxnSpPr>
      <cdr:spPr>
        <a:xfrm xmlns:a="http://schemas.openxmlformats.org/drawingml/2006/main">
          <a:off x="2592288" y="969040"/>
          <a:ext cx="1043367" cy="761112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0.89474</cdr:x>
      <cdr:y>0.47003</cdr:y>
    </cdr:from>
    <cdr:to>
      <cdr:x>0.94638</cdr:x>
      <cdr:y>0.53081</cdr:y>
    </cdr:to>
    <cdr:cxnSp macro="">
      <cdr:nvCxnSpPr>
        <cdr:cNvPr id="4" name="Прямая со стрелкой 3"/>
        <cdr:cNvCxnSpPr/>
      </cdr:nvCxnSpPr>
      <cdr:spPr>
        <a:xfrm xmlns:a="http://schemas.openxmlformats.org/drawingml/2006/main" flipV="1">
          <a:off x="4896544" y="1770673"/>
          <a:ext cx="282606" cy="228966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0.51724</cdr:x>
      <cdr:y>0.87357</cdr:y>
    </cdr:from>
    <cdr:to>
      <cdr:x>0.94827</cdr:x>
      <cdr:y>1</cdr:y>
    </cdr:to>
    <cdr:sp macro="" textlink="">
      <cdr:nvSpPr>
        <cdr:cNvPr id="4" name="Скругленный прямоугольник 3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160240" y="3964020"/>
          <a:ext cx="1800181" cy="573705"/>
        </a:xfrm>
        <a:prstGeom xmlns:a="http://schemas.openxmlformats.org/drawingml/2006/main" prst="roundRect">
          <a:avLst>
            <a:gd name="adj" fmla="val 16667"/>
          </a:avLst>
        </a:prstGeom>
        <a:solidFill xmlns:a="http://schemas.openxmlformats.org/drawingml/2006/main">
          <a:schemeClr val="bg1"/>
        </a:solidFill>
        <a:ln xmlns:a="http://schemas.openxmlformats.org/drawingml/2006/main" w="3175">
          <a:solidFill>
            <a:schemeClr val="tx2">
              <a:lumMod val="60000"/>
              <a:lumOff val="40000"/>
            </a:schemeClr>
          </a:solidFill>
        </a:ln>
        <a:extLst xmlns:a="http://schemas.openxmlformats.org/drawingml/2006/main"/>
      </cdr:spPr>
      <cdr:txBody>
        <a:bodyPr xmlns:a="http://schemas.openxmlformats.org/drawingml/2006/main" anchor="ctr"/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>
            <a:spcBef>
              <a:spcPts val="0"/>
            </a:spcBef>
            <a:buNone/>
          </a:pPr>
          <a:r>
            <a:rPr lang="ru-RU" sz="1200" b="1" dirty="0">
              <a:latin typeface="Times New Roman" pitchFamily="18" charset="0"/>
              <a:cs typeface="Times New Roman" pitchFamily="18" charset="0"/>
            </a:rPr>
            <a:t>ф</a:t>
          </a:r>
          <a:r>
            <a:rPr lang="ru-RU" sz="1200" b="1" dirty="0" smtClean="0">
              <a:latin typeface="Times New Roman" pitchFamily="18" charset="0"/>
              <a:cs typeface="Times New Roman" pitchFamily="18" charset="0"/>
            </a:rPr>
            <a:t>едеральный  </a:t>
          </a:r>
          <a:r>
            <a:rPr lang="ru-RU" sz="1200" b="1" dirty="0">
              <a:latin typeface="Times New Roman" pitchFamily="18" charset="0"/>
              <a:cs typeface="Times New Roman" pitchFamily="18" charset="0"/>
            </a:rPr>
            <a:t>п</a:t>
          </a:r>
          <a:r>
            <a:rPr lang="ru-RU" sz="1200" b="1" dirty="0" smtClean="0">
              <a:latin typeface="Times New Roman" pitchFamily="18" charset="0"/>
              <a:cs typeface="Times New Roman" pitchFamily="18" charset="0"/>
            </a:rPr>
            <a:t>роект «Творческие люди»</a:t>
          </a:r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20.05.2024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20.05.2024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20.05.2024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B4C71EC6-210F-42DE-9C53-41977AD35B3D}" type="datetimeFigureOut">
              <a:rPr lang="ru-RU" smtClean="0"/>
              <a:t>20.05.2024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jpeg"/><Relationship Id="rId4" Type="http://schemas.openxmlformats.org/officeDocument/2006/relationships/chart" Target="../charts/char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jpeg"/><Relationship Id="rId5" Type="http://schemas.openxmlformats.org/officeDocument/2006/relationships/chart" Target="../charts/chart6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2130425"/>
            <a:ext cx="7990656" cy="3746847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 smtClean="0"/>
              <a:t>Отчет </a:t>
            </a:r>
            <a:br>
              <a:rPr lang="ru-RU" sz="2400" b="1" dirty="0" smtClean="0"/>
            </a:br>
            <a:r>
              <a:rPr lang="ru-RU" sz="2400" b="1" dirty="0" smtClean="0"/>
              <a:t>о </a:t>
            </a:r>
            <a:r>
              <a:rPr lang="ru-RU" sz="2400" b="1" dirty="0"/>
              <a:t>реализации Стратегии социально-экономического развития </a:t>
            </a:r>
            <a:r>
              <a:rPr lang="ru-RU" sz="2400" b="1" dirty="0" smtClean="0"/>
              <a:t>муниципального </a:t>
            </a:r>
            <a:r>
              <a:rPr lang="ru-RU" sz="2400" b="1" dirty="0"/>
              <a:t>образования 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Слободской </a:t>
            </a:r>
            <a:r>
              <a:rPr lang="ru-RU" sz="2400" b="1" dirty="0"/>
              <a:t>муниципальный район Кировской области 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на  период  до  2035  года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b="1" dirty="0"/>
              <a:t>за </a:t>
            </a:r>
            <a:r>
              <a:rPr lang="ru-RU" sz="2400" b="1" dirty="0" smtClean="0"/>
              <a:t>2023 </a:t>
            </a:r>
            <a:r>
              <a:rPr lang="ru-RU" sz="2400" b="1" dirty="0"/>
              <a:t>год</a:t>
            </a:r>
            <a:r>
              <a:rPr lang="ru-RU" sz="3600" dirty="0"/>
              <a:t/>
            </a:r>
            <a:br>
              <a:rPr lang="ru-RU" sz="3600" dirty="0"/>
            </a:br>
            <a:endParaRPr lang="ru-RU" sz="3600" dirty="0"/>
          </a:p>
        </p:txBody>
      </p:sp>
      <p:pic>
        <p:nvPicPr>
          <p:cNvPr id="4" name="Picture 2" descr="http://getbg.net/upload/full/583619_rus_shirokoformatnyie_flag-rossii_strana_edinaya-r_3000x1144_www.GetBg.ne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" y="2"/>
            <a:ext cx="9144000" cy="3068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C:\Users\Admin\Desktop\Untitled-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9807" y="116632"/>
            <a:ext cx="1143000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Группа 6"/>
          <p:cNvGrpSpPr/>
          <p:nvPr/>
        </p:nvGrpSpPr>
        <p:grpSpPr>
          <a:xfrm>
            <a:off x="2893399" y="5412834"/>
            <a:ext cx="2973536" cy="530276"/>
            <a:chOff x="3131840" y="6485912"/>
            <a:chExt cx="2757512" cy="349676"/>
          </a:xfrm>
        </p:grpSpPr>
        <p:pic>
          <p:nvPicPr>
            <p:cNvPr id="8" name="Picture 3" descr="C:\Users\Admin\Documents\PSD\Администрация\Презентации\для-страницы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48000"/>
                      </a14:imgEffect>
                      <a14:imgEffect>
                        <a14:brightnessContrast bright="21000" contrast="-24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6303" r="49977"/>
            <a:stretch/>
          </p:blipFill>
          <p:spPr bwMode="auto">
            <a:xfrm>
              <a:off x="3131840" y="6576810"/>
              <a:ext cx="1101840" cy="257702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Заголовок 1"/>
            <p:cNvSpPr txBox="1">
              <a:spLocks/>
            </p:cNvSpPr>
            <p:nvPr/>
          </p:nvSpPr>
          <p:spPr>
            <a:xfrm>
              <a:off x="4139952" y="6576810"/>
              <a:ext cx="797748" cy="23656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sz="1600" b="1" dirty="0" smtClean="0">
                  <a:solidFill>
                    <a:srgbClr val="003192"/>
                  </a:solidFill>
                  <a:latin typeface="Century Gothic" pitchFamily="34" charset="0"/>
                </a:rPr>
                <a:t>20</a:t>
              </a:r>
              <a:r>
                <a:rPr lang="ru-RU" sz="1600" b="1" dirty="0" smtClean="0">
                  <a:solidFill>
                    <a:srgbClr val="003192"/>
                  </a:solidFill>
                  <a:latin typeface="Century Gothic" pitchFamily="34" charset="0"/>
                </a:rPr>
                <a:t>24 г.</a:t>
              </a:r>
              <a:endParaRPr lang="ru-RU" sz="1400" b="1" dirty="0">
                <a:solidFill>
                  <a:srgbClr val="003192"/>
                </a:solidFill>
                <a:latin typeface="Century Gothic" pitchFamily="34" charset="0"/>
              </a:endParaRPr>
            </a:p>
          </p:txBody>
        </p:sp>
        <p:pic>
          <p:nvPicPr>
            <p:cNvPr id="10" name="Picture 3" descr="C:\Users\Admin\Documents\PSD\Администрация\Презентации\для-страницы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48000"/>
                      </a14:imgEffect>
                      <a14:imgEffect>
                        <a14:brightnessContrast bright="21000" contrast="-24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000"/>
            <a:stretch/>
          </p:blipFill>
          <p:spPr bwMode="auto">
            <a:xfrm>
              <a:off x="4788024" y="6485912"/>
              <a:ext cx="1101328" cy="349676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231946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5517232"/>
            <a:ext cx="6781800" cy="654968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Физическая культура, спорт</a:t>
            </a:r>
            <a:endParaRPr lang="ru-RU" sz="3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88640"/>
            <a:ext cx="871296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600" b="1" u="sng" dirty="0" smtClean="0"/>
          </a:p>
          <a:p>
            <a:r>
              <a:rPr lang="ru-RU" sz="1600" b="1" u="sng" dirty="0" smtClean="0"/>
              <a:t>Задача «Развитие физической культуры и спорта, формирование здорового образа жизни»</a:t>
            </a:r>
            <a:endParaRPr lang="ru-RU" sz="1600" b="1" dirty="0" smtClean="0"/>
          </a:p>
          <a:p>
            <a:r>
              <a:rPr lang="ru-RU" sz="1600" b="1" i="1" dirty="0"/>
              <a:t> </a:t>
            </a:r>
            <a:endParaRPr lang="ru-RU" sz="1600" b="1" dirty="0"/>
          </a:p>
        </p:txBody>
      </p:sp>
      <p:sp>
        <p:nvSpPr>
          <p:cNvPr id="4" name="Скругленный прямоугольник 3"/>
          <p:cNvSpPr>
            <a:spLocks noChangeArrowheads="1"/>
          </p:cNvSpPr>
          <p:nvPr/>
        </p:nvSpPr>
        <p:spPr bwMode="auto">
          <a:xfrm>
            <a:off x="611560" y="1124744"/>
            <a:ext cx="1872226" cy="743507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ациональный проект «Демография»</a:t>
            </a:r>
          </a:p>
        </p:txBody>
      </p:sp>
      <p:sp>
        <p:nvSpPr>
          <p:cNvPr id="5" name="Скругленный прямоугольник 4"/>
          <p:cNvSpPr>
            <a:spLocks noChangeArrowheads="1"/>
          </p:cNvSpPr>
          <p:nvPr/>
        </p:nvSpPr>
        <p:spPr bwMode="auto">
          <a:xfrm>
            <a:off x="3491880" y="1281409"/>
            <a:ext cx="2664296" cy="430176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ф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едеральный проект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«Спорт – норма жизни»</a:t>
            </a:r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2627784" y="1423806"/>
            <a:ext cx="72008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Скругленный прямоугольник 7"/>
          <p:cNvSpPr>
            <a:spLocks noChangeArrowheads="1"/>
          </p:cNvSpPr>
          <p:nvPr/>
        </p:nvSpPr>
        <p:spPr bwMode="auto">
          <a:xfrm>
            <a:off x="611559" y="2132857"/>
            <a:ext cx="6336705" cy="576064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ru-RU" sz="1400" b="1" dirty="0" smtClean="0"/>
              <a:t>региональный</a:t>
            </a:r>
            <a:r>
              <a:rPr lang="ru-RU" sz="1600" b="1" dirty="0" smtClean="0"/>
              <a:t> проект </a:t>
            </a:r>
            <a:r>
              <a:rPr lang="ru-RU" sz="1600" b="1" dirty="0"/>
              <a:t>«Поддержка детско-юношеского спорта»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41784" y="2828836"/>
            <a:ext cx="85506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u="sng" dirty="0"/>
              <a:t>Задача «Создание условий для всесторонней реализации потенциала молодежи и его активное использование»</a:t>
            </a:r>
            <a:endParaRPr lang="ru-RU" sz="1600" b="1" dirty="0"/>
          </a:p>
          <a:p>
            <a:r>
              <a:rPr lang="ru-RU" sz="1600" b="1" i="1" dirty="0"/>
              <a:t> </a:t>
            </a:r>
            <a:endParaRPr lang="ru-RU" sz="1600" b="1" dirty="0"/>
          </a:p>
        </p:txBody>
      </p:sp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3368044803"/>
              </p:ext>
            </p:extLst>
          </p:nvPr>
        </p:nvGraphicFramePr>
        <p:xfrm>
          <a:off x="3635896" y="2924944"/>
          <a:ext cx="5184576" cy="38164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338424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572000"/>
            <a:ext cx="7292280" cy="16002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Образование, культура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1345500910"/>
              </p:ext>
            </p:extLst>
          </p:nvPr>
        </p:nvGraphicFramePr>
        <p:xfrm>
          <a:off x="4644008" y="773414"/>
          <a:ext cx="4176464" cy="4537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Скругленный прямоугольник 6"/>
          <p:cNvSpPr>
            <a:spLocks noChangeArrowheads="1"/>
          </p:cNvSpPr>
          <p:nvPr/>
        </p:nvSpPr>
        <p:spPr bwMode="auto">
          <a:xfrm>
            <a:off x="215516" y="4873326"/>
            <a:ext cx="1800200" cy="787921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едеральный проект «Современная школа»</a:t>
            </a:r>
          </a:p>
        </p:txBody>
      </p:sp>
      <p:sp>
        <p:nvSpPr>
          <p:cNvPr id="8" name="Скругленный прямоугольник 7"/>
          <p:cNvSpPr>
            <a:spLocks noChangeArrowheads="1"/>
          </p:cNvSpPr>
          <p:nvPr/>
        </p:nvSpPr>
        <p:spPr bwMode="auto">
          <a:xfrm>
            <a:off x="2123728" y="4873327"/>
            <a:ext cx="2034175" cy="787919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едеральный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проект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«Успех каждого ребенка»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  <a:buNone/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>
            <a:spLocks noChangeArrowheads="1"/>
          </p:cNvSpPr>
          <p:nvPr/>
        </p:nvSpPr>
        <p:spPr bwMode="auto">
          <a:xfrm>
            <a:off x="6802338" y="3644245"/>
            <a:ext cx="1800201" cy="72136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ru-RU" sz="1600" b="1" dirty="0" smtClean="0"/>
              <a:t>Национальный  </a:t>
            </a:r>
            <a:r>
              <a:rPr lang="ru-RU" sz="1600" b="1" dirty="0"/>
              <a:t>п</a:t>
            </a:r>
            <a:r>
              <a:rPr lang="ru-RU" sz="1600" b="1" dirty="0" smtClean="0"/>
              <a:t>роект «Культура»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>
            <a:spLocks noChangeArrowheads="1"/>
          </p:cNvSpPr>
          <p:nvPr/>
        </p:nvSpPr>
        <p:spPr bwMode="auto">
          <a:xfrm>
            <a:off x="719585" y="3789040"/>
            <a:ext cx="1800174" cy="79210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Национальный проект «Образование»</a:t>
            </a:r>
          </a:p>
        </p:txBody>
      </p: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val="3686269654"/>
              </p:ext>
            </p:extLst>
          </p:nvPr>
        </p:nvGraphicFramePr>
        <p:xfrm>
          <a:off x="323528" y="690987"/>
          <a:ext cx="4536504" cy="40642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16" name="Прямая со стрелкой 15"/>
          <p:cNvCxnSpPr/>
          <p:nvPr/>
        </p:nvCxnSpPr>
        <p:spPr>
          <a:xfrm flipH="1">
            <a:off x="971600" y="4581142"/>
            <a:ext cx="144016" cy="29218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2267744" y="4581142"/>
            <a:ext cx="252015" cy="36002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7699945" y="4365610"/>
            <a:ext cx="0" cy="36162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323528" y="44624"/>
            <a:ext cx="471601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u="sng" dirty="0"/>
              <a:t>Задача «Обеспечение качественного образования» </a:t>
            </a:r>
            <a:endParaRPr lang="ru-RU" sz="1400" b="1" dirty="0"/>
          </a:p>
        </p:txBody>
      </p:sp>
      <p:sp>
        <p:nvSpPr>
          <p:cNvPr id="21" name="Скругленный прямоугольник 20"/>
          <p:cNvSpPr>
            <a:spLocks noChangeArrowheads="1"/>
          </p:cNvSpPr>
          <p:nvPr/>
        </p:nvSpPr>
        <p:spPr bwMode="auto">
          <a:xfrm>
            <a:off x="4301919" y="4873327"/>
            <a:ext cx="2034175" cy="79630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едеральный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проект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«Патриотическое воспитание граждан РФ»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  <a:buNone/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2" name="Прямая со стрелкой 21"/>
          <p:cNvCxnSpPr/>
          <p:nvPr/>
        </p:nvCxnSpPr>
        <p:spPr>
          <a:xfrm>
            <a:off x="2558652" y="4531006"/>
            <a:ext cx="2229372" cy="3423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4743406" y="76890"/>
            <a:ext cx="325101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u="sng" dirty="0"/>
              <a:t>Задача «Развитие культуры и досуга»</a:t>
            </a:r>
            <a:endParaRPr lang="ru-RU" sz="1400" b="1" dirty="0"/>
          </a:p>
        </p:txBody>
      </p:sp>
    </p:spTree>
    <p:extLst>
      <p:ext uri="{BB962C8B-B14F-4D97-AF65-F5344CB8AC3E}">
        <p14:creationId xmlns:p14="http://schemas.microsoft.com/office/powerpoint/2010/main" val="1515756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4340" y="5431443"/>
            <a:ext cx="6781800" cy="726976"/>
          </a:xfrm>
        </p:spPr>
        <p:txBody>
          <a:bodyPr>
            <a:normAutofit/>
          </a:bodyPr>
          <a:lstStyle/>
          <a:p>
            <a:r>
              <a:rPr lang="ru-RU" sz="3200" b="1" dirty="0"/>
              <a:t>Безопасная и комфортная среда</a:t>
            </a:r>
            <a:endParaRPr lang="ru-RU" sz="3200" dirty="0"/>
          </a:p>
        </p:txBody>
      </p:sp>
      <p:sp>
        <p:nvSpPr>
          <p:cNvPr id="3" name="Скругленный прямоугольник 2"/>
          <p:cNvSpPr>
            <a:spLocks noChangeArrowheads="1"/>
          </p:cNvSpPr>
          <p:nvPr/>
        </p:nvSpPr>
        <p:spPr bwMode="auto">
          <a:xfrm>
            <a:off x="6890108" y="5429473"/>
            <a:ext cx="1935832" cy="59181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пожарных муниципальных команд</a:t>
            </a:r>
          </a:p>
        </p:txBody>
      </p:sp>
      <p:sp>
        <p:nvSpPr>
          <p:cNvPr id="4" name="Скругленный прямоугольник 3"/>
          <p:cNvSpPr>
            <a:spLocks noChangeArrowheads="1"/>
          </p:cNvSpPr>
          <p:nvPr/>
        </p:nvSpPr>
        <p:spPr bwMode="auto">
          <a:xfrm>
            <a:off x="189218" y="2094656"/>
            <a:ext cx="2137637" cy="652464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введено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  <a:buNone/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более 95 тыс. кв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м. жилья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  <a:buNone/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(810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жилых домов)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>
            <a:spLocks noChangeArrowheads="1"/>
          </p:cNvSpPr>
          <p:nvPr/>
        </p:nvSpPr>
        <p:spPr bwMode="auto">
          <a:xfrm>
            <a:off x="2605764" y="2094657"/>
            <a:ext cx="1500413" cy="65246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разрешения 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строительство</a:t>
            </a:r>
          </a:p>
        </p:txBody>
      </p:sp>
      <p:sp>
        <p:nvSpPr>
          <p:cNvPr id="8" name="Скругленный прямоугольник 7"/>
          <p:cNvSpPr>
            <a:spLocks noChangeArrowheads="1"/>
          </p:cNvSpPr>
          <p:nvPr/>
        </p:nvSpPr>
        <p:spPr bwMode="auto">
          <a:xfrm>
            <a:off x="329809" y="3644847"/>
            <a:ext cx="2726598" cy="935854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409,7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км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дорожная сеть  автодорог общего пользования местного значения вне границ населенных пунктов</a:t>
            </a:r>
          </a:p>
        </p:txBody>
      </p:sp>
      <p:sp>
        <p:nvSpPr>
          <p:cNvPr id="9" name="Скругленный прямоугольник 8"/>
          <p:cNvSpPr>
            <a:spLocks noChangeArrowheads="1"/>
          </p:cNvSpPr>
          <p:nvPr/>
        </p:nvSpPr>
        <p:spPr bwMode="auto">
          <a:xfrm>
            <a:off x="3816461" y="3865658"/>
            <a:ext cx="1703547" cy="49423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автобусных маршрутов</a:t>
            </a:r>
          </a:p>
        </p:txBody>
      </p:sp>
      <p:sp>
        <p:nvSpPr>
          <p:cNvPr id="11" name="Скругленный прямоугольник 10"/>
          <p:cNvSpPr>
            <a:spLocks noChangeArrowheads="1"/>
          </p:cNvSpPr>
          <p:nvPr/>
        </p:nvSpPr>
        <p:spPr bwMode="auto">
          <a:xfrm>
            <a:off x="4213887" y="4983976"/>
            <a:ext cx="1935832" cy="605264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ru-RU" sz="1200" b="1" dirty="0">
                <a:latin typeface="+mn-lt"/>
              </a:rPr>
              <a:t>замена 50 неисправных контейнеров</a:t>
            </a:r>
            <a:endParaRPr lang="ru-RU" sz="1200" b="1" dirty="0" smtClean="0">
              <a:latin typeface="+mn-lt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>
            <a:spLocks noChangeArrowheads="1"/>
          </p:cNvSpPr>
          <p:nvPr/>
        </p:nvSpPr>
        <p:spPr bwMode="auto">
          <a:xfrm>
            <a:off x="2356545" y="4983976"/>
            <a:ext cx="1639391" cy="605264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50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площадок накопления ТКО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установлено </a:t>
            </a:r>
          </a:p>
        </p:txBody>
      </p:sp>
      <p:sp>
        <p:nvSpPr>
          <p:cNvPr id="15" name="Скругленный прямоугольник 14"/>
          <p:cNvSpPr>
            <a:spLocks noChangeArrowheads="1"/>
          </p:cNvSpPr>
          <p:nvPr/>
        </p:nvSpPr>
        <p:spPr bwMode="auto">
          <a:xfrm>
            <a:off x="6516216" y="3709246"/>
            <a:ext cx="1935832" cy="936104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ru-RU" sz="1200" b="1" dirty="0">
                <a:latin typeface="+mn-lt"/>
              </a:rPr>
              <a:t>поставка 2</a:t>
            </a:r>
            <a:r>
              <a:rPr lang="ru-RU" sz="1200" b="1" dirty="0" smtClean="0">
                <a:latin typeface="+mn-lt"/>
              </a:rPr>
              <a:t> </a:t>
            </a:r>
            <a:r>
              <a:rPr lang="ru-RU" sz="1200" b="1" dirty="0">
                <a:latin typeface="+mn-lt"/>
              </a:rPr>
              <a:t>автобусов марки «ПАЗ» и </a:t>
            </a:r>
            <a:endParaRPr lang="ru-RU" sz="1200" b="1" dirty="0" smtClean="0">
              <a:latin typeface="+mn-lt"/>
            </a:endParaRPr>
          </a:p>
          <a:p>
            <a:pPr algn="ctr">
              <a:spcBef>
                <a:spcPts val="0"/>
              </a:spcBef>
              <a:buNone/>
            </a:pPr>
            <a:r>
              <a:rPr lang="ru-RU" sz="1200" b="1" dirty="0" smtClean="0">
                <a:latin typeface="+mn-lt"/>
              </a:rPr>
              <a:t>1 </a:t>
            </a:r>
            <a:r>
              <a:rPr lang="ru-RU" sz="1200" b="1" dirty="0">
                <a:latin typeface="+mn-lt"/>
              </a:rPr>
              <a:t>автобуса марки «ГАЗЕЛЬ</a:t>
            </a:r>
            <a:r>
              <a:rPr lang="ru-RU" sz="1200" b="1" dirty="0" smtClean="0">
                <a:latin typeface="+mn-lt"/>
              </a:rPr>
              <a:t>» (1 кв.2024 г.)</a:t>
            </a:r>
            <a:endParaRPr lang="ru-RU" sz="1200" b="1" dirty="0" smtClean="0">
              <a:latin typeface="+mn-lt"/>
              <a:cs typeface="Times New Roman" pitchFamily="18" charset="0"/>
            </a:endParaRPr>
          </a:p>
        </p:txBody>
      </p:sp>
      <p:sp>
        <p:nvSpPr>
          <p:cNvPr id="19" name="Скругленный прямоугольник 18"/>
          <p:cNvSpPr>
            <a:spLocks noChangeArrowheads="1"/>
          </p:cNvSpPr>
          <p:nvPr/>
        </p:nvSpPr>
        <p:spPr bwMode="auto">
          <a:xfrm>
            <a:off x="239875" y="4983976"/>
            <a:ext cx="1883853" cy="605264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иквидировано 40 несанкционированных свалок</a:t>
            </a:r>
          </a:p>
        </p:txBody>
      </p:sp>
      <p:sp>
        <p:nvSpPr>
          <p:cNvPr id="20" name="Скругленный прямоугольник 19"/>
          <p:cNvSpPr>
            <a:spLocks noChangeArrowheads="1"/>
          </p:cNvSpPr>
          <p:nvPr/>
        </p:nvSpPr>
        <p:spPr bwMode="auto">
          <a:xfrm>
            <a:off x="189217" y="476673"/>
            <a:ext cx="2222543" cy="57606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ациональный проект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«Жилье и городская среда»</a:t>
            </a:r>
          </a:p>
        </p:txBody>
      </p:sp>
      <p:sp>
        <p:nvSpPr>
          <p:cNvPr id="16" name="Скругленный прямоугольник 15"/>
          <p:cNvSpPr>
            <a:spLocks noChangeArrowheads="1"/>
          </p:cNvSpPr>
          <p:nvPr/>
        </p:nvSpPr>
        <p:spPr bwMode="auto">
          <a:xfrm>
            <a:off x="4216938" y="2112194"/>
            <a:ext cx="2442767" cy="652464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760 уведомлений 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о планируемом строительстве (реконструкции)</a:t>
            </a:r>
          </a:p>
        </p:txBody>
      </p:sp>
      <p:sp>
        <p:nvSpPr>
          <p:cNvPr id="21" name="Скругленный прямоугольник 20"/>
          <p:cNvSpPr>
            <a:spLocks noChangeArrowheads="1"/>
          </p:cNvSpPr>
          <p:nvPr/>
        </p:nvSpPr>
        <p:spPr bwMode="auto">
          <a:xfrm>
            <a:off x="6806771" y="2112195"/>
            <a:ext cx="1786347" cy="65246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50 градостроительных планов</a:t>
            </a:r>
          </a:p>
        </p:txBody>
      </p:sp>
      <p:sp>
        <p:nvSpPr>
          <p:cNvPr id="17" name="Скругленный прямоугольник 16"/>
          <p:cNvSpPr>
            <a:spLocks noChangeArrowheads="1"/>
          </p:cNvSpPr>
          <p:nvPr/>
        </p:nvSpPr>
        <p:spPr bwMode="auto">
          <a:xfrm>
            <a:off x="2799768" y="502619"/>
            <a:ext cx="5533926" cy="550117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едеральный проект «Обеспечение устойчивого сокращения непригодного для проживания жилищного фонда»</a:t>
            </a:r>
          </a:p>
        </p:txBody>
      </p:sp>
      <p:cxnSp>
        <p:nvCxnSpPr>
          <p:cNvPr id="22" name="Прямая со стрелкой 21"/>
          <p:cNvCxnSpPr>
            <a:stCxn id="20" idx="3"/>
            <a:endCxn id="17" idx="1"/>
          </p:cNvCxnSpPr>
          <p:nvPr/>
        </p:nvCxnSpPr>
        <p:spPr>
          <a:xfrm>
            <a:off x="2411760" y="764705"/>
            <a:ext cx="388008" cy="1297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Скругленный прямоугольник 22"/>
          <p:cNvSpPr>
            <a:spLocks noChangeArrowheads="1"/>
          </p:cNvSpPr>
          <p:nvPr/>
        </p:nvSpPr>
        <p:spPr bwMode="auto">
          <a:xfrm>
            <a:off x="2845694" y="1184843"/>
            <a:ext cx="3238474" cy="396044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едеральный проект «Чистая вода»</a:t>
            </a:r>
          </a:p>
        </p:txBody>
      </p:sp>
      <p:cxnSp>
        <p:nvCxnSpPr>
          <p:cNvPr id="24" name="Прямая со стрелкой 23"/>
          <p:cNvCxnSpPr>
            <a:endCxn id="23" idx="1"/>
          </p:cNvCxnSpPr>
          <p:nvPr/>
        </p:nvCxnSpPr>
        <p:spPr>
          <a:xfrm>
            <a:off x="2411760" y="1052736"/>
            <a:ext cx="433934" cy="33012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Прямоугольник 27"/>
          <p:cNvSpPr/>
          <p:nvPr/>
        </p:nvSpPr>
        <p:spPr>
          <a:xfrm>
            <a:off x="202115" y="1614913"/>
            <a:ext cx="84872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u="sng" dirty="0"/>
              <a:t>Задача «Рациональное планирование территории, обеспечение </a:t>
            </a:r>
            <a:r>
              <a:rPr lang="ru-RU" sz="1200" b="1" u="sng" dirty="0" smtClean="0"/>
              <a:t>населения доступными </a:t>
            </a:r>
            <a:r>
              <a:rPr lang="ru-RU" sz="1200" b="1" u="sng" dirty="0"/>
              <a:t>и качественными условиями жизнедеятельности»</a:t>
            </a:r>
            <a:endParaRPr lang="ru-RU" sz="12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87434" y="2828836"/>
            <a:ext cx="848723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u="sng" dirty="0"/>
              <a:t>Задача «Развитие жилищно-коммунального комплекса»</a:t>
            </a:r>
            <a:endParaRPr lang="ru-RU" sz="1200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189218" y="3367848"/>
            <a:ext cx="848723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u="sng" dirty="0"/>
              <a:t>Задача «Создание современной развитой транспортной инфраструктуры»</a:t>
            </a:r>
            <a:endParaRPr lang="ru-RU" sz="1200" b="1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303017" y="4699853"/>
            <a:ext cx="844544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u="sng" dirty="0"/>
              <a:t>Задача «Обеспечение благоприятной окружающей среды»</a:t>
            </a:r>
            <a:endParaRPr lang="ru-RU" sz="1200" b="1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6423899" y="4918049"/>
            <a:ext cx="25520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u="sng" dirty="0"/>
              <a:t>Задача «Обеспечение безопасности жизнедеятельности»</a:t>
            </a:r>
            <a:endParaRPr lang="ru-RU" sz="1200" b="1" dirty="0"/>
          </a:p>
        </p:txBody>
      </p:sp>
      <p:sp>
        <p:nvSpPr>
          <p:cNvPr id="31" name="Скругленный прямоугольник 30"/>
          <p:cNvSpPr>
            <a:spLocks noChangeArrowheads="1"/>
          </p:cNvSpPr>
          <p:nvPr/>
        </p:nvSpPr>
        <p:spPr bwMode="auto">
          <a:xfrm>
            <a:off x="3355970" y="3105835"/>
            <a:ext cx="1935832" cy="289137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предприятий ЖКХ</a:t>
            </a:r>
          </a:p>
        </p:txBody>
      </p:sp>
    </p:spTree>
    <p:extLst>
      <p:ext uri="{BB962C8B-B14F-4D97-AF65-F5344CB8AC3E}">
        <p14:creationId xmlns:p14="http://schemas.microsoft.com/office/powerpoint/2010/main" val="17481789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530626"/>
          </a:xfrm>
        </p:spPr>
        <p:txBody>
          <a:bodyPr/>
          <a:lstStyle/>
          <a:p>
            <a:r>
              <a:rPr lang="ru-RU" smtClean="0"/>
              <a:t>Спасибо за внимание!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482805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67544" y="476673"/>
            <a:ext cx="8352928" cy="56630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Стратегическая цель </a:t>
            </a:r>
            <a:endParaRPr lang="ru-RU" sz="11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обеспечение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высокого качества жизни населения и повышение привлекательности Слободского района путем формирования более современной конкурентоспособной структуры экономики, увеличение инвестиционной привлекательности района, сохранение и развитие человеческого потенциала, создание безопасной и комфортной среды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НАПРАВЛЕНИЯ: 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-«Развитие экономики»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-«Развитие человеческого потенциала»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-«Безопасная и комфортная среда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Реализация направления «Развитие экономики»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потребует решения следующих задач: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- улучшение инвестиционной привлекательности и реализация мер по созданию благоприятной деловой среды;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- создание диверсифицированной экономики;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- повышение устойчивости финансово-экономической системы и эффективности управления и распоряжения муниципальным имуществом;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- повышение эффективности муниципального управления и развитие гражданского общества.</a:t>
            </a:r>
          </a:p>
          <a:p>
            <a:pPr algn="just"/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Реализация направления «Развитие человеческого потенциала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» потребует решения следующих задач: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- развитие физической культуры и спорта, формирование здорового образа жизни;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- обеспечение качественного образования;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- развитие культуры и досуга;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- создание условий для всесторонней реализации потенциала молодежи и его активное использование.</a:t>
            </a:r>
          </a:p>
          <a:p>
            <a:pPr algn="just"/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Реализация направления «Безопасная и комфортная среда»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потребует решения следующих задач: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- рациональное использование территории, обеспечение населения доступными и качественными условиями жизнедеятельности;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- создание комфортной среды;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- развитие жилищно-коммунального комплекса;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- развитие современной и развитой инфраструктуры;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- обеспечение благоприятной окружающей среды;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 обеспечение безопасности жизнедеятельности.</a:t>
            </a:r>
          </a:p>
          <a:p>
            <a:pPr algn="just"/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>
            <a:spLocks noChangeArrowheads="1"/>
          </p:cNvSpPr>
          <p:nvPr/>
        </p:nvSpPr>
        <p:spPr bwMode="auto">
          <a:xfrm>
            <a:off x="1403648" y="5611534"/>
            <a:ext cx="3096344" cy="28803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муниципальных программ</a:t>
            </a:r>
          </a:p>
          <a:p>
            <a:pPr algn="ctr">
              <a:spcBef>
                <a:spcPts val="0"/>
              </a:spcBef>
              <a:buNone/>
            </a:pPr>
            <a:endParaRPr lang="ru-RU" sz="1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Скругленный прямоугольник 3"/>
          <p:cNvSpPr>
            <a:spLocks noChangeArrowheads="1"/>
          </p:cNvSpPr>
          <p:nvPr/>
        </p:nvSpPr>
        <p:spPr bwMode="auto">
          <a:xfrm>
            <a:off x="5364088" y="4869160"/>
            <a:ext cx="3384376" cy="1210426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endParaRPr lang="ru-RU" sz="1600" b="1" dirty="0" smtClean="0">
              <a:latin typeface="+mn-lt"/>
              <a:cs typeface="Times New Roman" pitchFamily="18" charset="0"/>
            </a:endParaRPr>
          </a:p>
          <a:p>
            <a:pPr algn="ctr">
              <a:spcBef>
                <a:spcPts val="0"/>
              </a:spcBef>
              <a:buNone/>
            </a:pPr>
            <a:r>
              <a:rPr lang="ru-RU" sz="1600" dirty="0">
                <a:latin typeface="+mn-lt"/>
                <a:cs typeface="Times New Roman" pitchFamily="18" charset="0"/>
              </a:rPr>
              <a:t>Общая сумма расходов  в </a:t>
            </a:r>
            <a:r>
              <a:rPr lang="ru-RU" sz="1600" dirty="0" smtClean="0">
                <a:latin typeface="+mn-lt"/>
                <a:cs typeface="Times New Roman" pitchFamily="18" charset="0"/>
              </a:rPr>
              <a:t>2023 </a:t>
            </a:r>
            <a:r>
              <a:rPr lang="ru-RU" sz="1600" dirty="0">
                <a:latin typeface="+mn-lt"/>
                <a:cs typeface="Times New Roman" pitchFamily="18" charset="0"/>
              </a:rPr>
              <a:t>году за счет всех источников финансирования составила  </a:t>
            </a:r>
            <a:r>
              <a:rPr lang="ru-RU" sz="1600" b="1" dirty="0">
                <a:latin typeface="+mn-lt"/>
              </a:rPr>
              <a:t>987,451</a:t>
            </a:r>
            <a:r>
              <a:rPr lang="ru-RU" sz="1600" dirty="0">
                <a:latin typeface="+mn-lt"/>
              </a:rPr>
              <a:t> </a:t>
            </a:r>
            <a:r>
              <a:rPr lang="ru-RU" sz="1600" b="1" dirty="0" smtClean="0">
                <a:latin typeface="+mn-lt"/>
                <a:cs typeface="Times New Roman" pitchFamily="18" charset="0"/>
              </a:rPr>
              <a:t> </a:t>
            </a:r>
            <a:r>
              <a:rPr lang="ru-RU" sz="1600" b="1" dirty="0">
                <a:latin typeface="+mn-lt"/>
                <a:cs typeface="Times New Roman" pitchFamily="18" charset="0"/>
              </a:rPr>
              <a:t>млн. </a:t>
            </a:r>
            <a:r>
              <a:rPr lang="ru-RU" sz="1600" b="1" dirty="0" smtClean="0">
                <a:latin typeface="+mn-lt"/>
                <a:cs typeface="Times New Roman" pitchFamily="18" charset="0"/>
              </a:rPr>
              <a:t>руб.</a:t>
            </a:r>
            <a:r>
              <a:rPr lang="ru-RU" sz="1600" dirty="0" smtClean="0">
                <a:latin typeface="+mn-lt"/>
                <a:cs typeface="Times New Roman" pitchFamily="18" charset="0"/>
              </a:rPr>
              <a:t> (</a:t>
            </a:r>
            <a:r>
              <a:rPr lang="ru-RU" sz="1600" b="1" dirty="0" smtClean="0">
                <a:latin typeface="+mn-lt"/>
              </a:rPr>
              <a:t>95,4</a:t>
            </a:r>
            <a:r>
              <a:rPr lang="ru-RU" sz="1600" dirty="0" smtClean="0">
                <a:latin typeface="+mn-lt"/>
              </a:rPr>
              <a:t> </a:t>
            </a:r>
            <a:r>
              <a:rPr lang="ru-RU" sz="1600" b="1" dirty="0" smtClean="0">
                <a:latin typeface="+mn-lt"/>
                <a:cs typeface="Times New Roman" pitchFamily="18" charset="0"/>
              </a:rPr>
              <a:t> </a:t>
            </a:r>
            <a:r>
              <a:rPr lang="ru-RU" sz="1600" b="1" dirty="0">
                <a:latin typeface="+mn-lt"/>
                <a:cs typeface="Times New Roman" pitchFamily="18" charset="0"/>
              </a:rPr>
              <a:t>%)</a:t>
            </a:r>
            <a:endParaRPr lang="ru-RU" sz="1600" dirty="0">
              <a:latin typeface="+mn-lt"/>
              <a:cs typeface="Times New Roman" pitchFamily="18" charset="0"/>
            </a:endParaRPr>
          </a:p>
          <a:p>
            <a:pPr algn="ctr">
              <a:spcBef>
                <a:spcPts val="0"/>
              </a:spcBef>
              <a:buNone/>
            </a:pPr>
            <a:endParaRPr lang="ru-RU" sz="1600" b="1" dirty="0" smtClean="0">
              <a:latin typeface="+mn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8959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5589240"/>
            <a:ext cx="8280920" cy="582960"/>
          </a:xfrm>
        </p:spPr>
        <p:txBody>
          <a:bodyPr>
            <a:noAutofit/>
          </a:bodyPr>
          <a:lstStyle/>
          <a:p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Демография</a:t>
            </a:r>
            <a:endParaRPr lang="ru-RU" sz="3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2000" dirty="0" smtClean="0"/>
              <a:t>Городское</a:t>
            </a:r>
            <a:r>
              <a:rPr lang="ru-RU" dirty="0" smtClean="0"/>
              <a:t> </a:t>
            </a:r>
            <a:r>
              <a:rPr lang="ru-RU" sz="2000" dirty="0" smtClean="0"/>
              <a:t>(чел.)</a:t>
            </a:r>
            <a:endParaRPr lang="ru-RU" sz="2000" dirty="0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688516164"/>
              </p:ext>
            </p:extLst>
          </p:nvPr>
        </p:nvGraphicFramePr>
        <p:xfrm>
          <a:off x="251520" y="1484784"/>
          <a:ext cx="3672407" cy="23162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sz="2000" dirty="0" smtClean="0"/>
              <a:t>Сельское (чел.)</a:t>
            </a:r>
            <a:endParaRPr lang="ru-RU" sz="2000" dirty="0"/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2083818757"/>
              </p:ext>
            </p:extLst>
          </p:nvPr>
        </p:nvGraphicFramePr>
        <p:xfrm>
          <a:off x="4427984" y="1412776"/>
          <a:ext cx="4392488" cy="2232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Объект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11727896"/>
              </p:ext>
            </p:extLst>
          </p:nvPr>
        </p:nvGraphicFramePr>
        <p:xfrm>
          <a:off x="3995936" y="3392996"/>
          <a:ext cx="4680520" cy="2808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10" name="Picture 2" descr="Группа людей бизнес команда concept.crowd бизнес — стоковый вектор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1865" y="116632"/>
            <a:ext cx="1741206" cy="1044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55576" y="4077072"/>
            <a:ext cx="352839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+mj-lt"/>
              </a:rPr>
              <a:t>Численность постоянного населения среднегодовая (чел.)</a:t>
            </a:r>
          </a:p>
        </p:txBody>
      </p:sp>
      <p:cxnSp>
        <p:nvCxnSpPr>
          <p:cNvPr id="11" name="Прямая со стрелкой 10"/>
          <p:cNvCxnSpPr/>
          <p:nvPr/>
        </p:nvCxnSpPr>
        <p:spPr>
          <a:xfrm>
            <a:off x="2267744" y="4797152"/>
            <a:ext cx="129614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9078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Текст 13"/>
          <p:cNvSpPr>
            <a:spLocks noGrp="1"/>
          </p:cNvSpPr>
          <p:nvPr>
            <p:ph type="body" idx="1"/>
          </p:nvPr>
        </p:nvSpPr>
        <p:spPr/>
        <p:txBody>
          <a:bodyPr>
            <a:normAutofit fontScale="62500" lnSpcReduction="20000"/>
          </a:bodyPr>
          <a:lstStyle/>
          <a:p>
            <a:endParaRPr lang="ru-RU" dirty="0" smtClean="0"/>
          </a:p>
          <a:p>
            <a:r>
              <a:rPr lang="ru-RU" dirty="0" smtClean="0"/>
              <a:t>Миграционный </a:t>
            </a:r>
            <a:r>
              <a:rPr lang="ru-RU" dirty="0"/>
              <a:t>прирост  (отток)</a:t>
            </a:r>
          </a:p>
          <a:p>
            <a:endParaRPr lang="ru-RU" dirty="0"/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616106189"/>
              </p:ext>
            </p:extLst>
          </p:nvPr>
        </p:nvGraphicFramePr>
        <p:xfrm>
          <a:off x="467544" y="1340769"/>
          <a:ext cx="3672408" cy="35283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Естественный прирост населения, чел.</a:t>
            </a:r>
            <a:endParaRPr lang="ru-RU" dirty="0"/>
          </a:p>
        </p:txBody>
      </p:sp>
      <p:graphicFrame>
        <p:nvGraphicFramePr>
          <p:cNvPr id="12" name="Объект 11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3369647922"/>
              </p:ext>
            </p:extLst>
          </p:nvPr>
        </p:nvGraphicFramePr>
        <p:xfrm>
          <a:off x="4645024" y="1328737"/>
          <a:ext cx="3959423" cy="26763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028" name="Picture 4" descr="C:\Users\Пользователь\Desktop\2018-08-08-30.jp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84784"/>
            <a:ext cx="1588529" cy="890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8" name="Объект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24902231"/>
              </p:ext>
            </p:extLst>
          </p:nvPr>
        </p:nvGraphicFramePr>
        <p:xfrm>
          <a:off x="4139952" y="4005064"/>
          <a:ext cx="4680520" cy="1944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95536" y="501317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latin typeface="+mj-lt"/>
              </a:rPr>
              <a:t>Численность детей в возрасте от 0 до 17 лет включительно на конец года, чел.</a:t>
            </a:r>
          </a:p>
        </p:txBody>
      </p:sp>
      <p:pic>
        <p:nvPicPr>
          <p:cNvPr id="11" name="Picture 3" descr="C:\Users\Пользователь\Desktop\dc7c85d6ff5a1b46d84b47bc6e15711c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904" y="5745167"/>
            <a:ext cx="1477639" cy="780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8001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0008" y="4869160"/>
            <a:ext cx="6903792" cy="1303040"/>
          </a:xfrm>
        </p:spPr>
        <p:txBody>
          <a:bodyPr>
            <a:normAutofit fontScale="90000"/>
          </a:bodyPr>
          <a:lstStyle/>
          <a:p>
            <a:r>
              <a:rPr lang="ru-RU" sz="2800" dirty="0" smtClean="0"/>
              <a:t>Численность занятого населения, включая занятых по найму у индивидуальных предпринимателей (чел.)</a:t>
            </a:r>
            <a:endParaRPr lang="ru-RU" sz="2800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587624578"/>
              </p:ext>
            </p:extLst>
          </p:nvPr>
        </p:nvGraphicFramePr>
        <p:xfrm>
          <a:off x="323528" y="485964"/>
          <a:ext cx="5472608" cy="32310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098" name="Picture 2" descr="C:\Users\Пользователь\Desktop\837985fb1e5b343a2dd45adf6218554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4454" y="5113158"/>
            <a:ext cx="2030953" cy="1478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Скругленный прямоугольник 7"/>
          <p:cNvSpPr>
            <a:spLocks noChangeArrowheads="1"/>
          </p:cNvSpPr>
          <p:nvPr/>
        </p:nvSpPr>
        <p:spPr bwMode="auto">
          <a:xfrm>
            <a:off x="5955611" y="2505844"/>
            <a:ext cx="2660218" cy="77914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60 бизнес-планов </a:t>
            </a:r>
          </a:p>
          <a:p>
            <a:pPr algn="ctr"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для заключения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социального контракта </a:t>
            </a:r>
          </a:p>
        </p:txBody>
      </p:sp>
      <p:sp>
        <p:nvSpPr>
          <p:cNvPr id="9" name="Скругленный прямоугольник 8"/>
          <p:cNvSpPr>
            <a:spLocks noChangeArrowheads="1"/>
          </p:cNvSpPr>
          <p:nvPr/>
        </p:nvSpPr>
        <p:spPr bwMode="auto">
          <a:xfrm>
            <a:off x="6144575" y="1268760"/>
            <a:ext cx="2475421" cy="89722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41 % доля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трудоустроенных  лиц, освободившихся из мест лишения свободы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>
            <a:spLocks noChangeArrowheads="1"/>
          </p:cNvSpPr>
          <p:nvPr/>
        </p:nvSpPr>
        <p:spPr bwMode="auto">
          <a:xfrm>
            <a:off x="3923928" y="626629"/>
            <a:ext cx="1872208" cy="504056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174 подростка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трудоустроено </a:t>
            </a:r>
          </a:p>
        </p:txBody>
      </p:sp>
      <p:sp>
        <p:nvSpPr>
          <p:cNvPr id="13" name="Скругленный прямоугольник 12"/>
          <p:cNvSpPr>
            <a:spLocks noChangeArrowheads="1"/>
          </p:cNvSpPr>
          <p:nvPr/>
        </p:nvSpPr>
        <p:spPr bwMode="auto">
          <a:xfrm>
            <a:off x="3570965" y="3820398"/>
            <a:ext cx="2592288" cy="256674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24 чел. безработных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  <a:buNone/>
            </a:pP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>
            <a:spLocks noChangeArrowheads="1"/>
          </p:cNvSpPr>
          <p:nvPr/>
        </p:nvSpPr>
        <p:spPr bwMode="auto">
          <a:xfrm>
            <a:off x="467544" y="3789040"/>
            <a:ext cx="2923879" cy="28803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0,24 % уровень безработицы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  <a:buNone/>
            </a:pP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>
            <a:spLocks noChangeArrowheads="1"/>
          </p:cNvSpPr>
          <p:nvPr/>
        </p:nvSpPr>
        <p:spPr bwMode="auto">
          <a:xfrm>
            <a:off x="6732240" y="3571824"/>
            <a:ext cx="2236849" cy="136934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3 бизнес-плана </a:t>
            </a:r>
          </a:p>
          <a:p>
            <a:pPr algn="ctr">
              <a:buNone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а развитие индивидуальной предпринимательской деятельности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>
            <a:spLocks noChangeArrowheads="1"/>
          </p:cNvSpPr>
          <p:nvPr/>
        </p:nvSpPr>
        <p:spPr bwMode="auto">
          <a:xfrm>
            <a:off x="6864821" y="626629"/>
            <a:ext cx="1872208" cy="504056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86 человек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трудоустроено </a:t>
            </a:r>
          </a:p>
        </p:txBody>
      </p:sp>
      <p:sp>
        <p:nvSpPr>
          <p:cNvPr id="3" name="Плюс 2"/>
          <p:cNvSpPr/>
          <p:nvPr/>
        </p:nvSpPr>
        <p:spPr>
          <a:xfrm>
            <a:off x="5955611" y="626629"/>
            <a:ext cx="776629" cy="504056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116632"/>
            <a:ext cx="74168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u="sng" dirty="0"/>
              <a:t>Задача «Создание диверсифицированной экономики»</a:t>
            </a:r>
            <a:endParaRPr lang="ru-RU" b="1" dirty="0"/>
          </a:p>
        </p:txBody>
      </p:sp>
      <p:sp>
        <p:nvSpPr>
          <p:cNvPr id="15" name="Скругленный прямоугольник 14"/>
          <p:cNvSpPr>
            <a:spLocks noChangeArrowheads="1"/>
          </p:cNvSpPr>
          <p:nvPr/>
        </p:nvSpPr>
        <p:spPr bwMode="auto">
          <a:xfrm>
            <a:off x="755577" y="4149080"/>
            <a:ext cx="2448272" cy="864096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ru-RU" sz="1600" b="1" dirty="0">
                <a:latin typeface="+mn-lt"/>
              </a:rPr>
              <a:t>1124 </a:t>
            </a:r>
            <a:r>
              <a:rPr lang="ru-RU" sz="1600" b="1" dirty="0" smtClean="0">
                <a:latin typeface="+mn-lt"/>
              </a:rPr>
              <a:t>ед. 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1600" b="1" dirty="0" smtClean="0">
                <a:latin typeface="+mn-lt"/>
              </a:rPr>
              <a:t>вакансий 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1600" b="1" dirty="0" smtClean="0">
                <a:latin typeface="+mn-lt"/>
              </a:rPr>
              <a:t>(</a:t>
            </a:r>
            <a:r>
              <a:rPr lang="ru-RU" sz="1600" b="1" dirty="0">
                <a:latin typeface="+mn-lt"/>
              </a:rPr>
              <a:t>город 647, район 477)</a:t>
            </a:r>
            <a:endParaRPr lang="ru-RU" sz="1600" b="1" dirty="0" smtClean="0">
              <a:latin typeface="+mn-lt"/>
              <a:cs typeface="Times New Roman" pitchFamily="18" charset="0"/>
            </a:endParaRPr>
          </a:p>
        </p:txBody>
      </p:sp>
      <p:sp>
        <p:nvSpPr>
          <p:cNvPr id="16" name="Скругленный прямоугольник 15"/>
          <p:cNvSpPr>
            <a:spLocks noChangeArrowheads="1"/>
          </p:cNvSpPr>
          <p:nvPr/>
        </p:nvSpPr>
        <p:spPr bwMode="auto">
          <a:xfrm>
            <a:off x="3851920" y="4256495"/>
            <a:ext cx="1872208" cy="68467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16 вакансий 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на 1 человека</a:t>
            </a:r>
          </a:p>
        </p:txBody>
      </p:sp>
      <p:sp>
        <p:nvSpPr>
          <p:cNvPr id="17" name="Скругленный прямоугольник 16"/>
          <p:cNvSpPr>
            <a:spLocks noChangeArrowheads="1"/>
          </p:cNvSpPr>
          <p:nvPr/>
        </p:nvSpPr>
        <p:spPr bwMode="auto">
          <a:xfrm>
            <a:off x="539552" y="6201309"/>
            <a:ext cx="1389931" cy="5730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7 заключений 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ОРВ МНПА</a:t>
            </a:r>
          </a:p>
        </p:txBody>
      </p:sp>
      <p:sp>
        <p:nvSpPr>
          <p:cNvPr id="18" name="Скругленный прямоугольник 17"/>
          <p:cNvSpPr>
            <a:spLocks noChangeArrowheads="1"/>
          </p:cNvSpPr>
          <p:nvPr/>
        </p:nvSpPr>
        <p:spPr bwMode="auto">
          <a:xfrm>
            <a:off x="2167287" y="6201309"/>
            <a:ext cx="2448272" cy="54065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 работодатель 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заключил трудовой договор с ранее неоформленным</a:t>
            </a:r>
          </a:p>
        </p:txBody>
      </p:sp>
      <p:sp>
        <p:nvSpPr>
          <p:cNvPr id="19" name="Скругленный прямоугольник 18"/>
          <p:cNvSpPr>
            <a:spLocks noChangeArrowheads="1"/>
          </p:cNvSpPr>
          <p:nvPr/>
        </p:nvSpPr>
        <p:spPr bwMode="auto">
          <a:xfrm>
            <a:off x="4788025" y="6201309"/>
            <a:ext cx="2176430" cy="55395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 ФЛ встало на учет в качестве ИП</a:t>
            </a:r>
          </a:p>
        </p:txBody>
      </p:sp>
    </p:spTree>
    <p:extLst>
      <p:ext uri="{BB962C8B-B14F-4D97-AF65-F5344CB8AC3E}">
        <p14:creationId xmlns:p14="http://schemas.microsoft.com/office/powerpoint/2010/main" val="1933425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788024" y="683595"/>
            <a:ext cx="2304256" cy="756083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cs typeface="Times New Roman" pitchFamily="18" charset="0"/>
              </a:rPr>
              <a:t>П</a:t>
            </a:r>
            <a:r>
              <a:rPr lang="ru-RU" sz="2400" dirty="0" smtClean="0">
                <a:cs typeface="Times New Roman" pitchFamily="18" charset="0"/>
              </a:rPr>
              <a:t>енсии</a:t>
            </a:r>
            <a:endParaRPr lang="ru-RU" sz="2400" dirty="0">
              <a:cs typeface="Times New Roman" pitchFamily="18" charset="0"/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1722869475"/>
              </p:ext>
            </p:extLst>
          </p:nvPr>
        </p:nvGraphicFramePr>
        <p:xfrm>
          <a:off x="107505" y="1124744"/>
          <a:ext cx="4608511" cy="54005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049" name="Picture 1" descr="C:\Users\Пользователь\Desktop\D-yBFZIWsAAvIhN.jpg larg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1266" y="5157192"/>
            <a:ext cx="1892101" cy="1044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кругленный прямоугольник 6"/>
          <p:cNvSpPr>
            <a:spLocks noChangeArrowheads="1"/>
          </p:cNvSpPr>
          <p:nvPr/>
        </p:nvSpPr>
        <p:spPr bwMode="auto">
          <a:xfrm>
            <a:off x="452736" y="1227633"/>
            <a:ext cx="1728192" cy="576064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ост з/п 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+120,7  % к 2022 г.</a:t>
            </a:r>
          </a:p>
        </p:txBody>
      </p:sp>
      <p:sp>
        <p:nvSpPr>
          <p:cNvPr id="8" name="Скругленный прямоугольник 7"/>
          <p:cNvSpPr>
            <a:spLocks noChangeArrowheads="1"/>
          </p:cNvSpPr>
          <p:nvPr/>
        </p:nvSpPr>
        <p:spPr bwMode="auto">
          <a:xfrm>
            <a:off x="452735" y="5333308"/>
            <a:ext cx="1970373" cy="76165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ru-RU" sz="1400" b="1" dirty="0"/>
              <a:t>2</a:t>
            </a:r>
            <a:r>
              <a:rPr lang="ru-RU" sz="1400" b="1" dirty="0" smtClean="0"/>
              <a:t> работодателя </a:t>
            </a:r>
            <a:r>
              <a:rPr lang="ru-RU" sz="1400" b="1" dirty="0"/>
              <a:t>повысили </a:t>
            </a:r>
            <a:endParaRPr lang="ru-RU" sz="1400" b="1" dirty="0" smtClean="0"/>
          </a:p>
          <a:p>
            <a:pPr algn="ctr">
              <a:spcBef>
                <a:spcPts val="0"/>
              </a:spcBef>
              <a:buNone/>
            </a:pPr>
            <a:r>
              <a:rPr lang="ru-RU" sz="1400" b="1" dirty="0" smtClean="0"/>
              <a:t>заработную </a:t>
            </a:r>
            <a:r>
              <a:rPr lang="ru-RU" sz="1400" b="1" dirty="0"/>
              <a:t>плату</a:t>
            </a: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>
            <a:spLocks noChangeArrowheads="1"/>
          </p:cNvSpPr>
          <p:nvPr/>
        </p:nvSpPr>
        <p:spPr bwMode="auto">
          <a:xfrm>
            <a:off x="2593901" y="5380647"/>
            <a:ext cx="1728192" cy="648071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477 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тыс.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руб. дополнительно поступило НДФЛ 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9356095"/>
              </p:ext>
            </p:extLst>
          </p:nvPr>
        </p:nvGraphicFramePr>
        <p:xfrm>
          <a:off x="4932040" y="3212976"/>
          <a:ext cx="4032448" cy="189280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17683"/>
                <a:gridCol w="870313"/>
                <a:gridCol w="974139"/>
                <a:gridCol w="870313"/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Средний размер пенсий по: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01.01.2023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01.01.2024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Рост к 01.01.2023, %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старости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20673,13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22185,36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107,3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инвалидности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12499,31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13679,26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109,4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случаю потери кормильца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14609,88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15702,10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107,5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социальные пенсии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12516,42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12922,45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103,2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5004048" y="1772815"/>
            <a:ext cx="39604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численность </a:t>
            </a:r>
            <a:r>
              <a:rPr lang="ru-RU" dirty="0"/>
              <a:t>пенсионеров </a:t>
            </a:r>
            <a:endParaRPr lang="ru-RU" dirty="0" smtClean="0"/>
          </a:p>
          <a:p>
            <a:r>
              <a:rPr lang="ru-RU" u="sng" dirty="0" smtClean="0"/>
              <a:t>по </a:t>
            </a:r>
            <a:r>
              <a:rPr lang="ru-RU" u="sng" dirty="0"/>
              <a:t>городу и району:</a:t>
            </a:r>
            <a:endParaRPr lang="ru-RU" dirty="0" smtClean="0"/>
          </a:p>
          <a:p>
            <a:r>
              <a:rPr lang="ru-RU" dirty="0" smtClean="0"/>
              <a:t>01.01.2024 – 19 922 </a:t>
            </a:r>
            <a:r>
              <a:rPr lang="ru-RU" dirty="0"/>
              <a:t>чел.</a:t>
            </a:r>
          </a:p>
          <a:p>
            <a:r>
              <a:rPr lang="ru-RU" dirty="0" smtClean="0"/>
              <a:t>01.01.2023 </a:t>
            </a:r>
            <a:r>
              <a:rPr lang="ru-RU" dirty="0"/>
              <a:t>– </a:t>
            </a:r>
            <a:r>
              <a:rPr lang="ru-RU" dirty="0" smtClean="0"/>
              <a:t>20 379 </a:t>
            </a:r>
            <a:r>
              <a:rPr lang="ru-RU" dirty="0"/>
              <a:t>чел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13" name="Заголовок 4"/>
          <p:cNvSpPr txBox="1">
            <a:spLocks/>
          </p:cNvSpPr>
          <p:nvPr/>
        </p:nvSpPr>
        <p:spPr>
          <a:xfrm>
            <a:off x="619944" y="476673"/>
            <a:ext cx="3672408" cy="720079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cs typeface="Times New Roman" pitchFamily="18" charset="0"/>
              </a:rPr>
              <a:t>Среднемесячная  номинальная начисленная заработная плата за  2023 год, рублей </a:t>
            </a:r>
            <a:endParaRPr lang="ru-RU" sz="1400" dirty="0"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>
            <a:spLocks noChangeArrowheads="1"/>
          </p:cNvSpPr>
          <p:nvPr/>
        </p:nvSpPr>
        <p:spPr bwMode="auto">
          <a:xfrm>
            <a:off x="6588224" y="620688"/>
            <a:ext cx="2376264" cy="115212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11 358 руб.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еличина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прожиточного минимума для пенсионеров </a:t>
            </a: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>
            <a:spLocks noChangeArrowheads="1"/>
          </p:cNvSpPr>
          <p:nvPr/>
        </p:nvSpPr>
        <p:spPr bwMode="auto">
          <a:xfrm>
            <a:off x="4862500" y="5332330"/>
            <a:ext cx="2088232" cy="583494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3 заседания 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рабочей группы</a:t>
            </a:r>
          </a:p>
        </p:txBody>
      </p:sp>
      <p:cxnSp>
        <p:nvCxnSpPr>
          <p:cNvPr id="16" name="Прямая со стрелкой 15"/>
          <p:cNvCxnSpPr/>
          <p:nvPr/>
        </p:nvCxnSpPr>
        <p:spPr>
          <a:xfrm>
            <a:off x="7620297" y="2372980"/>
            <a:ext cx="0" cy="4799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Скругленный прямоугольник 16"/>
          <p:cNvSpPr>
            <a:spLocks noChangeArrowheads="1"/>
          </p:cNvSpPr>
          <p:nvPr/>
        </p:nvSpPr>
        <p:spPr bwMode="auto">
          <a:xfrm>
            <a:off x="4433689" y="6103393"/>
            <a:ext cx="2592102" cy="68467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2 работодателя 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повысили заработную плату</a:t>
            </a:r>
          </a:p>
        </p:txBody>
      </p:sp>
    </p:spTree>
    <p:extLst>
      <p:ext uri="{BB962C8B-B14F-4D97-AF65-F5344CB8AC3E}">
        <p14:creationId xmlns:p14="http://schemas.microsoft.com/office/powerpoint/2010/main" val="225661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/>
              <a:t>Среднее и малое </a:t>
            </a:r>
            <a:r>
              <a:rPr lang="ru-RU" sz="2400" dirty="0" smtClean="0"/>
              <a:t>предпринимательство, 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>т</a:t>
            </a:r>
            <a:r>
              <a:rPr lang="ru-RU" sz="2400" dirty="0" smtClean="0">
                <a:cs typeface="Times New Roman" panose="02020603050405020304" pitchFamily="18" charset="0"/>
              </a:rPr>
              <a:t>орговля и услуги населению</a:t>
            </a:r>
            <a:endParaRPr lang="ru-RU" sz="2400" dirty="0"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3068960"/>
            <a:ext cx="864096" cy="864096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447377" y="1700808"/>
            <a:ext cx="8373095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400" b="1" dirty="0" smtClean="0"/>
          </a:p>
          <a:p>
            <a:endParaRPr lang="ru-RU" sz="1400" b="1" dirty="0" smtClean="0"/>
          </a:p>
          <a:p>
            <a:r>
              <a:rPr lang="ru-RU" sz="1400" b="1" dirty="0" smtClean="0"/>
              <a:t>3142,4 млн</a:t>
            </a:r>
            <a:r>
              <a:rPr lang="ru-RU" sz="1400" b="1" dirty="0"/>
              <a:t>. рублей </a:t>
            </a:r>
            <a:r>
              <a:rPr lang="ru-RU" sz="1400" dirty="0"/>
              <a:t>(+ </a:t>
            </a:r>
            <a:r>
              <a:rPr lang="ru-RU" sz="1400" dirty="0" smtClean="0"/>
              <a:t>108,4 %)  - оборот </a:t>
            </a:r>
            <a:r>
              <a:rPr lang="ru-RU" sz="1400" b="1" u="sng" dirty="0"/>
              <a:t>розничной торговли </a:t>
            </a:r>
            <a:r>
              <a:rPr lang="ru-RU" sz="1400" dirty="0" smtClean="0"/>
              <a:t>(по </a:t>
            </a:r>
            <a:r>
              <a:rPr lang="ru-RU" sz="1400" dirty="0"/>
              <a:t>полному кругу </a:t>
            </a:r>
            <a:r>
              <a:rPr lang="ru-RU" sz="1400" dirty="0" smtClean="0"/>
              <a:t>предприятий)  </a:t>
            </a:r>
          </a:p>
          <a:p>
            <a:endParaRPr lang="ru-RU" sz="1400" dirty="0" smtClean="0"/>
          </a:p>
          <a:p>
            <a:r>
              <a:rPr lang="ru-RU" sz="1400" b="1" dirty="0" smtClean="0"/>
              <a:t>229 </a:t>
            </a:r>
            <a:r>
              <a:rPr lang="ru-RU" sz="1400" dirty="0" smtClean="0"/>
              <a:t>торговых  точек:  </a:t>
            </a:r>
            <a:r>
              <a:rPr lang="ru-RU" sz="1400" b="1" dirty="0" smtClean="0"/>
              <a:t>155</a:t>
            </a:r>
            <a:r>
              <a:rPr lang="ru-RU" sz="1400" dirty="0" smtClean="0"/>
              <a:t> магазинов, </a:t>
            </a:r>
            <a:r>
              <a:rPr lang="ru-RU" sz="1400" b="1" dirty="0" smtClean="0"/>
              <a:t>25</a:t>
            </a:r>
            <a:r>
              <a:rPr lang="ru-RU" sz="1400" dirty="0" smtClean="0"/>
              <a:t> павильонов, </a:t>
            </a:r>
            <a:r>
              <a:rPr lang="ru-RU" sz="1400" b="1" dirty="0" smtClean="0"/>
              <a:t>1</a:t>
            </a:r>
            <a:r>
              <a:rPr lang="ru-RU" sz="1400" dirty="0" smtClean="0"/>
              <a:t> киоск, </a:t>
            </a:r>
            <a:r>
              <a:rPr lang="ru-RU" sz="1400" b="1" dirty="0" smtClean="0"/>
              <a:t>48</a:t>
            </a:r>
            <a:r>
              <a:rPr lang="ru-RU" sz="1400" dirty="0" smtClean="0"/>
              <a:t>  НТО</a:t>
            </a:r>
          </a:p>
          <a:p>
            <a:endParaRPr lang="ru-RU" sz="1400" dirty="0" smtClean="0"/>
          </a:p>
          <a:p>
            <a:r>
              <a:rPr lang="ru-RU" sz="1400" b="1" dirty="0" smtClean="0"/>
              <a:t>16 820,1  </a:t>
            </a:r>
            <a:r>
              <a:rPr lang="ru-RU" sz="1400" b="1" dirty="0"/>
              <a:t>кв. м. </a:t>
            </a:r>
            <a:r>
              <a:rPr lang="ru-RU" sz="1400" b="1" dirty="0" smtClean="0"/>
              <a:t>- </a:t>
            </a:r>
            <a:r>
              <a:rPr lang="ru-RU" sz="1400" dirty="0" smtClean="0"/>
              <a:t>торговая площадь</a:t>
            </a:r>
          </a:p>
          <a:p>
            <a:endParaRPr lang="ru-RU" sz="1400" dirty="0" smtClean="0"/>
          </a:p>
          <a:p>
            <a:r>
              <a:rPr lang="ru-RU" sz="1400" b="1" dirty="0" smtClean="0"/>
              <a:t>525,3  </a:t>
            </a:r>
            <a:r>
              <a:rPr lang="ru-RU" sz="1400" b="1" dirty="0"/>
              <a:t>кв. </a:t>
            </a:r>
            <a:r>
              <a:rPr lang="ru-RU" sz="1400" b="1" dirty="0" smtClean="0"/>
              <a:t>м. - </a:t>
            </a:r>
            <a:r>
              <a:rPr lang="ru-RU" sz="1400" dirty="0" smtClean="0"/>
              <a:t>торговой </a:t>
            </a:r>
            <a:r>
              <a:rPr lang="ru-RU" sz="1400" dirty="0"/>
              <a:t>площади </a:t>
            </a:r>
            <a:r>
              <a:rPr lang="ru-RU" sz="1400" dirty="0" smtClean="0"/>
              <a:t>на 1000 жителей </a:t>
            </a:r>
            <a:endParaRPr lang="ru-RU" sz="1400" dirty="0"/>
          </a:p>
          <a:p>
            <a:endParaRPr lang="ru-RU" sz="1400" dirty="0" smtClean="0"/>
          </a:p>
          <a:p>
            <a:r>
              <a:rPr lang="ru-RU" sz="1400" b="1" dirty="0"/>
              <a:t>12</a:t>
            </a:r>
            <a:r>
              <a:rPr lang="ru-RU" sz="1400" dirty="0"/>
              <a:t> населенных пунктов </a:t>
            </a:r>
            <a:r>
              <a:rPr lang="ru-RU" sz="1400" dirty="0" smtClean="0"/>
              <a:t>- выездная торговля </a:t>
            </a:r>
            <a:endParaRPr lang="ru-RU" sz="1400" dirty="0"/>
          </a:p>
          <a:p>
            <a:endParaRPr lang="ru-RU" sz="1400" dirty="0" smtClean="0"/>
          </a:p>
          <a:p>
            <a:r>
              <a:rPr lang="ru-RU" sz="1400" dirty="0"/>
              <a:t>т</a:t>
            </a:r>
            <a:r>
              <a:rPr lang="ru-RU" sz="1400" dirty="0" smtClean="0"/>
              <a:t>орговлю </a:t>
            </a:r>
            <a:r>
              <a:rPr lang="ru-RU" sz="1400" b="1" dirty="0"/>
              <a:t>алкогольной продукцией </a:t>
            </a:r>
            <a:r>
              <a:rPr lang="ru-RU" sz="1400" dirty="0"/>
              <a:t>осуществляют </a:t>
            </a:r>
            <a:r>
              <a:rPr lang="ru-RU" sz="1400" b="1" dirty="0" smtClean="0"/>
              <a:t>35</a:t>
            </a:r>
            <a:r>
              <a:rPr lang="ru-RU" sz="1400" dirty="0" smtClean="0"/>
              <a:t> </a:t>
            </a:r>
            <a:r>
              <a:rPr lang="ru-RU" sz="1400" dirty="0"/>
              <a:t>организации в </a:t>
            </a:r>
            <a:r>
              <a:rPr lang="ru-RU" sz="1400" b="1" dirty="0" smtClean="0"/>
              <a:t>84</a:t>
            </a:r>
            <a:r>
              <a:rPr lang="ru-RU" sz="1400" dirty="0" smtClean="0"/>
              <a:t> </a:t>
            </a:r>
            <a:r>
              <a:rPr lang="ru-RU" sz="1400" dirty="0"/>
              <a:t>торговых  точках, </a:t>
            </a:r>
            <a:endParaRPr lang="ru-RU" sz="1400" dirty="0" smtClean="0"/>
          </a:p>
          <a:p>
            <a:r>
              <a:rPr lang="ru-RU" sz="1400" dirty="0" smtClean="0"/>
              <a:t>в т. ч. </a:t>
            </a:r>
            <a:r>
              <a:rPr lang="ru-RU" sz="1400" dirty="0"/>
              <a:t>в </a:t>
            </a:r>
            <a:r>
              <a:rPr lang="ru-RU" sz="1400" b="1" dirty="0" smtClean="0"/>
              <a:t>73</a:t>
            </a:r>
            <a:r>
              <a:rPr lang="ru-RU" sz="1400" dirty="0" smtClean="0"/>
              <a:t> </a:t>
            </a:r>
            <a:r>
              <a:rPr lang="ru-RU" sz="1400" dirty="0"/>
              <a:t>магазинах, и в </a:t>
            </a:r>
            <a:r>
              <a:rPr lang="ru-RU" sz="1400" b="1" dirty="0" smtClean="0"/>
              <a:t>11</a:t>
            </a:r>
            <a:r>
              <a:rPr lang="ru-RU" sz="1400" dirty="0" smtClean="0"/>
              <a:t> </a:t>
            </a:r>
            <a:r>
              <a:rPr lang="ru-RU" sz="1400" dirty="0"/>
              <a:t>объектах общественного питания, </a:t>
            </a:r>
            <a:endParaRPr lang="ru-RU" sz="1400" dirty="0" smtClean="0"/>
          </a:p>
          <a:p>
            <a:r>
              <a:rPr lang="ru-RU" sz="1400" b="1" dirty="0" smtClean="0"/>
              <a:t>пивом</a:t>
            </a:r>
            <a:r>
              <a:rPr lang="ru-RU" sz="1400" dirty="0" smtClean="0"/>
              <a:t> </a:t>
            </a:r>
            <a:r>
              <a:rPr lang="ru-RU" sz="1400" b="1" dirty="0"/>
              <a:t>13</a:t>
            </a:r>
            <a:r>
              <a:rPr lang="ru-RU" sz="1400" dirty="0"/>
              <a:t> организаций и </a:t>
            </a:r>
            <a:r>
              <a:rPr lang="ru-RU" sz="1400" dirty="0" smtClean="0"/>
              <a:t>ИП</a:t>
            </a:r>
            <a:endParaRPr lang="ru-RU" sz="1400" dirty="0"/>
          </a:p>
          <a:p>
            <a:endParaRPr lang="ru-RU" sz="1400" dirty="0" smtClean="0"/>
          </a:p>
          <a:p>
            <a:r>
              <a:rPr lang="ru-RU" sz="1400" b="1" u="sng" dirty="0" smtClean="0"/>
              <a:t>Общественное </a:t>
            </a:r>
            <a:r>
              <a:rPr lang="ru-RU" sz="1400" b="1" u="sng" dirty="0"/>
              <a:t>питание </a:t>
            </a:r>
            <a:r>
              <a:rPr lang="ru-RU" sz="1400" dirty="0"/>
              <a:t>представляет </a:t>
            </a:r>
            <a:r>
              <a:rPr lang="ru-RU" sz="1400" dirty="0" smtClean="0"/>
              <a:t>62 объекта </a:t>
            </a:r>
            <a:r>
              <a:rPr lang="ru-RU" sz="1400" dirty="0"/>
              <a:t>на </a:t>
            </a:r>
            <a:r>
              <a:rPr lang="ru-RU" sz="1400" dirty="0" smtClean="0"/>
              <a:t>3425 </a:t>
            </a:r>
            <a:r>
              <a:rPr lang="ru-RU" sz="1400" dirty="0"/>
              <a:t>посадочных мест, общей площадью </a:t>
            </a:r>
            <a:r>
              <a:rPr lang="ru-RU" sz="1400" dirty="0" smtClean="0"/>
              <a:t>7251,7 кв</a:t>
            </a:r>
            <a:r>
              <a:rPr lang="ru-RU" sz="1400" dirty="0"/>
              <a:t>. м. </a:t>
            </a:r>
          </a:p>
          <a:p>
            <a:endParaRPr lang="ru-RU" sz="1400" dirty="0"/>
          </a:p>
        </p:txBody>
      </p:sp>
      <p:sp>
        <p:nvSpPr>
          <p:cNvPr id="11" name="Скругленный прямоугольник 10"/>
          <p:cNvSpPr>
            <a:spLocks noChangeArrowheads="1"/>
          </p:cNvSpPr>
          <p:nvPr/>
        </p:nvSpPr>
        <p:spPr bwMode="auto">
          <a:xfrm>
            <a:off x="755576" y="491187"/>
            <a:ext cx="1656184" cy="394994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1076 ед. СМСП</a:t>
            </a:r>
          </a:p>
        </p:txBody>
      </p:sp>
      <p:sp>
        <p:nvSpPr>
          <p:cNvPr id="12" name="Скругленный прямоугольник 11"/>
          <p:cNvSpPr>
            <a:spLocks noChangeArrowheads="1"/>
          </p:cNvSpPr>
          <p:nvPr/>
        </p:nvSpPr>
        <p:spPr bwMode="auto">
          <a:xfrm>
            <a:off x="2565698" y="470695"/>
            <a:ext cx="3302446" cy="87007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ru-RU" sz="1400" b="1" dirty="0" smtClean="0">
                <a:latin typeface="+mn-lt"/>
                <a:cs typeface="Times New Roman" pitchFamily="18" charset="0"/>
              </a:rPr>
              <a:t>2 098 чел. 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1400" b="1" dirty="0" smtClean="0">
                <a:latin typeface="+mn-lt"/>
              </a:rPr>
              <a:t>среднесписочная </a:t>
            </a:r>
            <a:r>
              <a:rPr lang="ru-RU" sz="1400" b="1" dirty="0">
                <a:latin typeface="+mn-lt"/>
              </a:rPr>
              <a:t>численность </a:t>
            </a:r>
            <a:r>
              <a:rPr lang="ru-RU" sz="1400" b="1" dirty="0" smtClean="0">
                <a:latin typeface="+mn-lt"/>
              </a:rPr>
              <a:t>работников СМСП</a:t>
            </a:r>
            <a:endParaRPr lang="ru-RU" sz="1400" b="1" dirty="0" smtClean="0">
              <a:latin typeface="+mn-lt"/>
              <a:cs typeface="Times New Roman" pitchFamily="18" charset="0"/>
            </a:endParaRPr>
          </a:p>
        </p:txBody>
      </p:sp>
      <p:sp>
        <p:nvSpPr>
          <p:cNvPr id="18" name="Скругленный прямоугольник 17"/>
          <p:cNvSpPr>
            <a:spLocks noChangeArrowheads="1"/>
          </p:cNvSpPr>
          <p:nvPr/>
        </p:nvSpPr>
        <p:spPr bwMode="auto">
          <a:xfrm>
            <a:off x="6124349" y="485442"/>
            <a:ext cx="2192067" cy="43204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ru-RU" sz="1400" b="1" dirty="0" smtClean="0">
                <a:latin typeface="+mn-lt"/>
                <a:cs typeface="Times New Roman" pitchFamily="18" charset="0"/>
              </a:rPr>
              <a:t>Оборот СМП 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1400" b="1" dirty="0" smtClean="0">
                <a:latin typeface="+mn-lt"/>
                <a:cs typeface="Times New Roman" pitchFamily="18" charset="0"/>
              </a:rPr>
              <a:t>3 677 млн. руб.</a:t>
            </a:r>
          </a:p>
        </p:txBody>
      </p:sp>
      <p:sp>
        <p:nvSpPr>
          <p:cNvPr id="8" name="Скругленный прямоугольник 7"/>
          <p:cNvSpPr>
            <a:spLocks noChangeArrowheads="1"/>
          </p:cNvSpPr>
          <p:nvPr/>
        </p:nvSpPr>
        <p:spPr bwMode="auto">
          <a:xfrm>
            <a:off x="6105696" y="1084537"/>
            <a:ext cx="2210720" cy="43204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ru-RU" sz="1400" b="1" dirty="0" smtClean="0">
                <a:latin typeface="+mn-lt"/>
                <a:cs typeface="Times New Roman" pitchFamily="18" charset="0"/>
              </a:rPr>
              <a:t>Оборот ССП 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1400" b="1" dirty="0" smtClean="0">
                <a:latin typeface="+mn-lt"/>
                <a:cs typeface="Times New Roman" pitchFamily="18" charset="0"/>
              </a:rPr>
              <a:t>2 642,3 млн. руб.</a:t>
            </a:r>
          </a:p>
        </p:txBody>
      </p:sp>
      <p:pic>
        <p:nvPicPr>
          <p:cNvPr id="2050" name="Picture 2" descr="https://avatars.mds.yandex.net/i?id=b46e031648ea69a692d34690f911fe6f674fbf50-12439486-images-thumbs&amp;n=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385" y="1011828"/>
            <a:ext cx="1800200" cy="1009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" name="Прямая со стрелкой 9"/>
          <p:cNvCxnSpPr/>
          <p:nvPr/>
        </p:nvCxnSpPr>
        <p:spPr>
          <a:xfrm flipV="1">
            <a:off x="319469" y="603274"/>
            <a:ext cx="282606" cy="1963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2601913" y="596199"/>
            <a:ext cx="432048" cy="619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V="1">
            <a:off x="6300192" y="603274"/>
            <a:ext cx="282606" cy="1963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V="1">
            <a:off x="6180534" y="1215263"/>
            <a:ext cx="282606" cy="1963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6212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>
            <a:extLst>
              <a:ext uri="{FF2B5EF4-FFF2-40B4-BE49-F238E27FC236}">
                <a16:creationId xmlns:a16="http://schemas.microsoft.com/office/drawing/2014/main" xmlns="" id="{D765C750-8681-41A3-A46A-A146862E09DD}"/>
              </a:ext>
            </a:extLst>
          </p:cNvPr>
          <p:cNvSpPr txBox="1">
            <a:spLocks/>
          </p:cNvSpPr>
          <p:nvPr/>
        </p:nvSpPr>
        <p:spPr bwMode="auto">
          <a:xfrm>
            <a:off x="395535" y="476672"/>
            <a:ext cx="7812633" cy="432048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algn="ctr"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endParaRPr lang="ru-RU" altLang="ru-RU" sz="2800" dirty="0" smtClean="0">
              <a:solidFill>
                <a:srgbClr val="126F87"/>
              </a:solidFill>
              <a:latin typeface="Ubuntu" panose="020B0504030602030204" pitchFamily="34" charset="0"/>
              <a:ea typeface="+mj-ea"/>
              <a:cs typeface="+mj-cs"/>
            </a:endParaRPr>
          </a:p>
          <a:p>
            <a:pPr algn="ctr"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ru-RU" altLang="ru-RU" sz="2800" dirty="0" smtClean="0">
                <a:solidFill>
                  <a:srgbClr val="126F87"/>
                </a:solidFill>
                <a:latin typeface="Ubuntu" panose="020B0504030602030204" pitchFamily="34" charset="0"/>
                <a:ea typeface="+mj-ea"/>
                <a:cs typeface="+mj-cs"/>
              </a:rPr>
              <a:t>Инвестиционный </a:t>
            </a:r>
            <a:r>
              <a:rPr lang="ru-RU" altLang="ru-RU" sz="2800" dirty="0">
                <a:solidFill>
                  <a:srgbClr val="126F87"/>
                </a:solidFill>
                <a:latin typeface="Ubuntu" panose="020B0504030602030204" pitchFamily="34" charset="0"/>
                <a:ea typeface="+mj-ea"/>
                <a:cs typeface="+mj-cs"/>
              </a:rPr>
              <a:t>потенциал</a:t>
            </a:r>
          </a:p>
        </p:txBody>
      </p:sp>
      <p:graphicFrame>
        <p:nvGraphicFramePr>
          <p:cNvPr id="2" name="Схема 1">
            <a:extLst>
              <a:ext uri="{FF2B5EF4-FFF2-40B4-BE49-F238E27FC236}">
                <a16:creationId xmlns:a16="http://schemas.microsoft.com/office/drawing/2014/main" xmlns="" id="{C6288170-19D8-4E98-90C4-BE7BDE547DC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85353373"/>
              </p:ext>
            </p:extLst>
          </p:nvPr>
        </p:nvGraphicFramePr>
        <p:xfrm>
          <a:off x="395535" y="1181547"/>
          <a:ext cx="7992889" cy="4464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Скругленный прямоугольник 5"/>
          <p:cNvSpPr>
            <a:spLocks noChangeArrowheads="1"/>
          </p:cNvSpPr>
          <p:nvPr/>
        </p:nvSpPr>
        <p:spPr bwMode="auto">
          <a:xfrm>
            <a:off x="107504" y="5805264"/>
            <a:ext cx="4320480" cy="73454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Промышленность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None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объем производства – </a:t>
            </a:r>
            <a:r>
              <a:rPr lang="ru-RU" sz="1400" b="1" dirty="0">
                <a:latin typeface="+mn-lt"/>
              </a:rPr>
              <a:t>2 450,023 </a:t>
            </a:r>
            <a:r>
              <a:rPr lang="ru-RU" sz="1400" b="1" dirty="0" smtClean="0">
                <a:latin typeface="+mn-lt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млн.руб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. 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(97,7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%)</a:t>
            </a:r>
          </a:p>
          <a:p>
            <a:pPr algn="ctr">
              <a:spcBef>
                <a:spcPts val="0"/>
              </a:spcBef>
              <a:buNone/>
            </a:pP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>
            <a:spLocks noChangeArrowheads="1"/>
          </p:cNvSpPr>
          <p:nvPr/>
        </p:nvSpPr>
        <p:spPr bwMode="auto">
          <a:xfrm>
            <a:off x="4499992" y="5805264"/>
            <a:ext cx="3816424" cy="734541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Инвестиции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душу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населения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111,6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>
              <a:buNone/>
            </a:pP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  <a:buNone/>
            </a:pP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>
            <a:spLocks noChangeArrowheads="1"/>
          </p:cNvSpPr>
          <p:nvPr/>
        </p:nvSpPr>
        <p:spPr bwMode="auto">
          <a:xfrm>
            <a:off x="7164288" y="4653136"/>
            <a:ext cx="1872208" cy="864096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3 концессионных соглашения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  <a:buNone/>
            </a:pP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0"/>
            <a:ext cx="80648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u="sng" dirty="0"/>
              <a:t>Задача «Улучшение  инвестиционной привлекательности и реализация мер по </a:t>
            </a:r>
            <a:r>
              <a:rPr lang="ru-RU" sz="1600" b="1" u="sng" dirty="0" smtClean="0"/>
              <a:t>созданию </a:t>
            </a:r>
            <a:r>
              <a:rPr lang="ru-RU" sz="1600" b="1" u="sng" dirty="0"/>
              <a:t>благоприятной деловой среды»</a:t>
            </a:r>
            <a:endParaRPr lang="ru-RU" sz="1600" b="1" dirty="0"/>
          </a:p>
        </p:txBody>
      </p:sp>
      <p:sp>
        <p:nvSpPr>
          <p:cNvPr id="9" name="Скругленный прямоугольник 8"/>
          <p:cNvSpPr>
            <a:spLocks noChangeArrowheads="1"/>
          </p:cNvSpPr>
          <p:nvPr/>
        </p:nvSpPr>
        <p:spPr bwMode="auto">
          <a:xfrm>
            <a:off x="6921176" y="3933056"/>
            <a:ext cx="2043311" cy="504056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3 целевые модели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  <a:buNone/>
            </a:pP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>
            <a:spLocks noChangeArrowheads="1"/>
          </p:cNvSpPr>
          <p:nvPr/>
        </p:nvSpPr>
        <p:spPr bwMode="auto">
          <a:xfrm>
            <a:off x="6804248" y="476672"/>
            <a:ext cx="2232248" cy="61206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Реализация национальных, федеральных, региональных проектов</a:t>
            </a:r>
          </a:p>
        </p:txBody>
      </p:sp>
    </p:spTree>
    <p:extLst>
      <p:ext uri="{BB962C8B-B14F-4D97-AF65-F5344CB8AC3E}">
        <p14:creationId xmlns:p14="http://schemas.microsoft.com/office/powerpoint/2010/main" val="4060066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 noChangeArrowheads="1"/>
          </p:cNvSpPr>
          <p:nvPr>
            <p:ph type="title"/>
          </p:nvPr>
        </p:nvSpPr>
        <p:spPr bwMode="auto">
          <a:xfrm>
            <a:off x="899592" y="1124744"/>
            <a:ext cx="7344816" cy="64807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>
            <a:no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endParaRPr lang="ru-RU" sz="1400" dirty="0" smtClean="0">
              <a:latin typeface="+mn-lt"/>
              <a:cs typeface="Times New Roman" pitchFamily="18" charset="0"/>
            </a:endParaRPr>
          </a:p>
          <a:p>
            <a:pPr algn="ctr">
              <a:buNone/>
            </a:pPr>
            <a:endParaRPr lang="ru-RU" sz="1400" b="1" dirty="0" smtClean="0">
              <a:latin typeface="+mn-lt"/>
              <a:cs typeface="Times New Roman" pitchFamily="18" charset="0"/>
            </a:endParaRPr>
          </a:p>
          <a:p>
            <a:pPr algn="ctr">
              <a:buNone/>
            </a:pPr>
            <a:r>
              <a:rPr lang="ru-RU" sz="1400" b="1" dirty="0" smtClean="0">
                <a:latin typeface="+mn-lt"/>
              </a:rPr>
              <a:t/>
            </a:r>
            <a:br>
              <a:rPr lang="ru-RU" sz="1400" b="1" dirty="0" smtClean="0">
                <a:latin typeface="+mn-lt"/>
              </a:rPr>
            </a:br>
            <a:r>
              <a:rPr lang="ru-RU" sz="1400" b="1" dirty="0" smtClean="0">
                <a:latin typeface="+mn-lt"/>
              </a:rPr>
              <a:t>5 663 закупки</a:t>
            </a:r>
            <a:r>
              <a:rPr lang="ru-RU" sz="1400" dirty="0" smtClean="0">
                <a:latin typeface="+mn-lt"/>
              </a:rPr>
              <a:t>, </a:t>
            </a:r>
            <a:r>
              <a:rPr lang="ru-RU" sz="1400" dirty="0">
                <a:latin typeface="+mn-lt"/>
              </a:rPr>
              <a:t>заключено </a:t>
            </a:r>
            <a:r>
              <a:rPr lang="ru-RU" sz="1400" b="1" dirty="0">
                <a:latin typeface="+mn-lt"/>
              </a:rPr>
              <a:t>5 </a:t>
            </a:r>
            <a:r>
              <a:rPr lang="ru-RU" sz="1400" b="1" dirty="0" smtClean="0">
                <a:latin typeface="+mn-lt"/>
              </a:rPr>
              <a:t>412 </a:t>
            </a:r>
            <a:r>
              <a:rPr lang="ru-RU" sz="1400" b="1" dirty="0">
                <a:latin typeface="+mn-lt"/>
              </a:rPr>
              <a:t>договоров и контрактов</a:t>
            </a:r>
            <a:r>
              <a:rPr lang="ru-RU" sz="1400" dirty="0">
                <a:latin typeface="+mn-lt"/>
              </a:rPr>
              <a:t>. </a:t>
            </a:r>
            <a:r>
              <a:rPr lang="ru-RU" sz="1400" dirty="0" smtClean="0">
                <a:latin typeface="+mn-lt"/>
              </a:rPr>
              <a:t/>
            </a:r>
            <a:br>
              <a:rPr lang="ru-RU" sz="1400" dirty="0" smtClean="0">
                <a:latin typeface="+mn-lt"/>
              </a:rPr>
            </a:br>
            <a:r>
              <a:rPr lang="ru-RU" sz="1400" dirty="0" smtClean="0">
                <a:latin typeface="+mn-lt"/>
              </a:rPr>
              <a:t>Общая </a:t>
            </a:r>
            <a:r>
              <a:rPr lang="ru-RU" sz="1400" dirty="0">
                <a:latin typeface="+mn-lt"/>
              </a:rPr>
              <a:t>стоимость заключенных контрактов и договоров составила </a:t>
            </a:r>
            <a:r>
              <a:rPr lang="ru-RU" sz="1400" b="1" dirty="0">
                <a:latin typeface="+mn-lt"/>
              </a:rPr>
              <a:t>258 млн. 942 тыс. рублей</a:t>
            </a:r>
            <a:endParaRPr lang="ru-RU" sz="1400" b="1" dirty="0" smtClean="0">
              <a:latin typeface="+mn-lt"/>
              <a:cs typeface="Times New Roman" pitchFamily="18" charset="0"/>
            </a:endParaRPr>
          </a:p>
          <a:p>
            <a:pPr algn="ctr"/>
            <a:endParaRPr lang="ru-RU" sz="1400" dirty="0">
              <a:latin typeface="+mn-lt"/>
              <a:cs typeface="Times New Roman" pitchFamily="18" charset="0"/>
            </a:endParaRPr>
          </a:p>
          <a:p>
            <a:pPr algn="ctr">
              <a:buNone/>
            </a:pPr>
            <a:endParaRPr lang="ru-RU" sz="1400" b="1" dirty="0" smtClean="0">
              <a:latin typeface="+mn-lt"/>
              <a:cs typeface="Times New Roman" pitchFamily="18" charset="0"/>
            </a:endParaRPr>
          </a:p>
          <a:p>
            <a:pPr algn="ctr">
              <a:spcBef>
                <a:spcPts val="0"/>
              </a:spcBef>
              <a:buNone/>
            </a:pPr>
            <a:endParaRPr lang="ru-RU" sz="1400" b="1" dirty="0" smtClean="0">
              <a:latin typeface="+mn-lt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>
            <a:spLocks noChangeArrowheads="1"/>
          </p:cNvSpPr>
          <p:nvPr/>
        </p:nvSpPr>
        <p:spPr bwMode="auto">
          <a:xfrm>
            <a:off x="323528" y="5197057"/>
            <a:ext cx="1800200" cy="324036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27 ед. ТОС</a:t>
            </a:r>
          </a:p>
        </p:txBody>
      </p:sp>
      <p:sp>
        <p:nvSpPr>
          <p:cNvPr id="12" name="Скругленный прямоугольник 11"/>
          <p:cNvSpPr>
            <a:spLocks noChangeArrowheads="1"/>
          </p:cNvSpPr>
          <p:nvPr/>
        </p:nvSpPr>
        <p:spPr bwMode="auto">
          <a:xfrm>
            <a:off x="300336" y="5733256"/>
            <a:ext cx="1800200" cy="324036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46 ед. СОНКО</a:t>
            </a:r>
          </a:p>
        </p:txBody>
      </p:sp>
      <p:sp>
        <p:nvSpPr>
          <p:cNvPr id="13" name="Скругленный прямоугольник 12"/>
          <p:cNvSpPr>
            <a:spLocks noChangeArrowheads="1"/>
          </p:cNvSpPr>
          <p:nvPr/>
        </p:nvSpPr>
        <p:spPr bwMode="auto">
          <a:xfrm>
            <a:off x="300337" y="6157173"/>
            <a:ext cx="1800200" cy="46805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11 ППМИ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  <a:buNone/>
            </a:pP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27584" y="116632"/>
            <a:ext cx="763284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400" b="1" u="sng" dirty="0" smtClean="0"/>
          </a:p>
          <a:p>
            <a:r>
              <a:rPr lang="ru-RU" sz="1400" b="1" u="sng" dirty="0" smtClean="0"/>
              <a:t>Задача </a:t>
            </a:r>
            <a:r>
              <a:rPr lang="ru-RU" sz="1400" b="1" u="sng" dirty="0"/>
              <a:t>«Повышение устойчивости финансово-экономической системы и эффективности управления и распоряжения муниципальным имуществом»</a:t>
            </a:r>
            <a:endParaRPr lang="ru-RU" sz="1400" b="1" dirty="0"/>
          </a:p>
        </p:txBody>
      </p:sp>
      <p:sp>
        <p:nvSpPr>
          <p:cNvPr id="15" name="Скругленный прямоугольник 14"/>
          <p:cNvSpPr>
            <a:spLocks noChangeArrowheads="1"/>
          </p:cNvSpPr>
          <p:nvPr/>
        </p:nvSpPr>
        <p:spPr bwMode="auto">
          <a:xfrm>
            <a:off x="107504" y="1916832"/>
            <a:ext cx="8928992" cy="115212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ru-RU" sz="1400" b="1" dirty="0">
                <a:latin typeface="+mn-lt"/>
              </a:rPr>
              <a:t>Доходы</a:t>
            </a:r>
            <a:r>
              <a:rPr lang="ru-RU" sz="1400" dirty="0">
                <a:latin typeface="+mn-lt"/>
              </a:rPr>
              <a:t> консолидированного бюджета района исполнены в сумме </a:t>
            </a:r>
            <a:r>
              <a:rPr lang="ru-RU" sz="1400" b="1" dirty="0">
                <a:latin typeface="+mn-lt"/>
              </a:rPr>
              <a:t>1 181,1 млн. руб. (100,2%) </a:t>
            </a:r>
            <a:r>
              <a:rPr lang="ru-RU" sz="1400" dirty="0">
                <a:latin typeface="+mn-lt"/>
              </a:rPr>
              <a:t>к утвержденному годовому плану, в том   числе  по :</a:t>
            </a:r>
          </a:p>
          <a:p>
            <a:r>
              <a:rPr lang="ru-RU" sz="1400" dirty="0">
                <a:latin typeface="+mn-lt"/>
              </a:rPr>
              <a:t>налоговым  и  неналоговым  доходам   исполнение   составило </a:t>
            </a:r>
            <a:r>
              <a:rPr lang="ru-RU" sz="1400" b="1" dirty="0">
                <a:latin typeface="+mn-lt"/>
              </a:rPr>
              <a:t>419 млн. 261 тыс. руб. (103,8%)</a:t>
            </a:r>
          </a:p>
          <a:p>
            <a:r>
              <a:rPr lang="ru-RU" sz="1400" dirty="0">
                <a:latin typeface="+mn-lt"/>
              </a:rPr>
              <a:t>безвозмездным поступлениям –   </a:t>
            </a:r>
            <a:r>
              <a:rPr lang="ru-RU" sz="1400" b="1" dirty="0">
                <a:latin typeface="+mn-lt"/>
              </a:rPr>
              <a:t>761 млн. 789 тыс.  руб. (98,3%)</a:t>
            </a:r>
            <a:endParaRPr lang="ru-RU" sz="1400" dirty="0">
              <a:latin typeface="+mn-lt"/>
            </a:endParaRPr>
          </a:p>
          <a:p>
            <a:pPr algn="ctr">
              <a:spcBef>
                <a:spcPts val="0"/>
              </a:spcBef>
              <a:buNone/>
            </a:pPr>
            <a:endParaRPr lang="ru-RU" sz="1400" b="1" dirty="0" smtClean="0">
              <a:latin typeface="+mn-lt"/>
              <a:cs typeface="Times New Roman" pitchFamily="18" charset="0"/>
            </a:endParaRPr>
          </a:p>
        </p:txBody>
      </p:sp>
      <p:sp>
        <p:nvSpPr>
          <p:cNvPr id="16" name="Скругленный прямоугольник 15"/>
          <p:cNvSpPr>
            <a:spLocks noChangeArrowheads="1"/>
          </p:cNvSpPr>
          <p:nvPr/>
        </p:nvSpPr>
        <p:spPr bwMode="auto">
          <a:xfrm>
            <a:off x="107504" y="3212976"/>
            <a:ext cx="8900739" cy="858471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ts val="0"/>
              </a:spcBef>
              <a:buNone/>
            </a:pPr>
            <a:r>
              <a:rPr lang="ru-RU" sz="1400" b="1" dirty="0">
                <a:latin typeface="+mn-lt"/>
              </a:rPr>
              <a:t>Расходная часть</a:t>
            </a:r>
            <a:r>
              <a:rPr lang="ru-RU" sz="1400" dirty="0">
                <a:latin typeface="+mn-lt"/>
              </a:rPr>
              <a:t> консолидированного бюджета </a:t>
            </a:r>
            <a:r>
              <a:rPr lang="ru-RU" sz="1400" dirty="0" smtClean="0">
                <a:latin typeface="+mn-lt"/>
              </a:rPr>
              <a:t>района исполнена </a:t>
            </a:r>
            <a:r>
              <a:rPr lang="ru-RU" sz="1400" dirty="0">
                <a:latin typeface="+mn-lt"/>
              </a:rPr>
              <a:t>в объеме 1149 </a:t>
            </a:r>
            <a:r>
              <a:rPr lang="ru-RU" sz="1400" dirty="0" smtClean="0">
                <a:latin typeface="+mn-lt"/>
              </a:rPr>
              <a:t>млн. </a:t>
            </a:r>
            <a:r>
              <a:rPr lang="ru-RU" sz="1400" dirty="0">
                <a:latin typeface="+mn-lt"/>
              </a:rPr>
              <a:t>537 </a:t>
            </a:r>
            <a:r>
              <a:rPr lang="ru-RU" sz="1400" dirty="0" smtClean="0">
                <a:latin typeface="+mn-lt"/>
              </a:rPr>
              <a:t>тыс. руб. (94,1 %) </a:t>
            </a:r>
            <a:r>
              <a:rPr lang="ru-RU" sz="1400" dirty="0">
                <a:latin typeface="+mn-lt"/>
              </a:rPr>
              <a:t>к уточненному годовому плану.  </a:t>
            </a:r>
            <a:endParaRPr lang="ru-RU" sz="1400" dirty="0" smtClean="0">
              <a:latin typeface="+mn-lt"/>
            </a:endParaRPr>
          </a:p>
          <a:p>
            <a:pPr>
              <a:spcBef>
                <a:spcPts val="0"/>
              </a:spcBef>
              <a:buNone/>
            </a:pPr>
            <a:r>
              <a:rPr lang="ru-RU" sz="1400" dirty="0" smtClean="0">
                <a:latin typeface="+mn-lt"/>
              </a:rPr>
              <a:t>Снижение </a:t>
            </a:r>
            <a:r>
              <a:rPr lang="ru-RU" sz="1400" dirty="0">
                <a:latin typeface="+mn-lt"/>
              </a:rPr>
              <a:t>расходов по отношению к факту 2022 года составил </a:t>
            </a:r>
            <a:r>
              <a:rPr lang="ru-RU" sz="1400" b="1" dirty="0">
                <a:latin typeface="+mn-lt"/>
              </a:rPr>
              <a:t>100 млн.964 тыс. руб. или 8%.</a:t>
            </a:r>
          </a:p>
          <a:p>
            <a:pPr>
              <a:spcBef>
                <a:spcPts val="0"/>
              </a:spcBef>
              <a:buNone/>
            </a:pPr>
            <a:endParaRPr lang="ru-RU" sz="1400" b="1" dirty="0" smtClean="0">
              <a:latin typeface="+mn-lt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10071" y="4266674"/>
            <a:ext cx="82927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u="sng" dirty="0"/>
              <a:t>Задача «Повышение эффективности муниципального управления и развитие гражданского общества»</a:t>
            </a:r>
            <a:endParaRPr lang="ru-RU" sz="1400" b="1" dirty="0"/>
          </a:p>
        </p:txBody>
      </p:sp>
      <p:sp>
        <p:nvSpPr>
          <p:cNvPr id="17" name="Скругленный прямоугольник 16"/>
          <p:cNvSpPr>
            <a:spLocks noChangeArrowheads="1"/>
          </p:cNvSpPr>
          <p:nvPr/>
        </p:nvSpPr>
        <p:spPr bwMode="auto">
          <a:xfrm>
            <a:off x="5868144" y="4594257"/>
            <a:ext cx="2834628" cy="171506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ru-RU" sz="1600" dirty="0">
                <a:latin typeface="+mn-lt"/>
              </a:rPr>
              <a:t>поступило </a:t>
            </a:r>
            <a:endParaRPr lang="ru-RU" sz="1600" dirty="0" smtClean="0">
              <a:latin typeface="+mn-lt"/>
            </a:endParaRPr>
          </a:p>
          <a:p>
            <a:pPr algn="ctr">
              <a:spcBef>
                <a:spcPts val="0"/>
              </a:spcBef>
              <a:buNone/>
            </a:pPr>
            <a:r>
              <a:rPr lang="ru-RU" sz="1600" b="1" dirty="0" smtClean="0">
                <a:latin typeface="+mn-lt"/>
              </a:rPr>
              <a:t>521</a:t>
            </a:r>
            <a:r>
              <a:rPr lang="ru-RU" sz="1600" dirty="0" smtClean="0">
                <a:latin typeface="+mn-lt"/>
              </a:rPr>
              <a:t> </a:t>
            </a:r>
            <a:r>
              <a:rPr lang="ru-RU" sz="1600" dirty="0">
                <a:latin typeface="+mn-lt"/>
              </a:rPr>
              <a:t>обращение 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1600" b="1" dirty="0" smtClean="0">
                <a:latin typeface="+mn-lt"/>
              </a:rPr>
              <a:t>94</a:t>
            </a:r>
            <a:r>
              <a:rPr lang="ru-RU" sz="1600" dirty="0" smtClean="0">
                <a:latin typeface="+mn-lt"/>
              </a:rPr>
              <a:t> сообщения </a:t>
            </a:r>
            <a:r>
              <a:rPr lang="ru-RU" sz="1600" dirty="0">
                <a:latin typeface="+mn-lt"/>
              </a:rPr>
              <a:t>через «Платформу обратной связи</a:t>
            </a:r>
            <a:r>
              <a:rPr lang="ru-RU" sz="1600" dirty="0" smtClean="0">
                <a:latin typeface="+mn-lt"/>
              </a:rPr>
              <a:t>»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1600" b="1" dirty="0" smtClean="0">
                <a:latin typeface="+mn-lt"/>
              </a:rPr>
              <a:t>316</a:t>
            </a:r>
            <a:r>
              <a:rPr lang="ru-RU" sz="1600" dirty="0" smtClean="0">
                <a:latin typeface="+mn-lt"/>
              </a:rPr>
              <a:t> </a:t>
            </a:r>
            <a:r>
              <a:rPr lang="ru-RU" sz="1600" dirty="0">
                <a:latin typeface="+mn-lt"/>
              </a:rPr>
              <a:t>«инцидентов</a:t>
            </a:r>
            <a:r>
              <a:rPr lang="ru-RU" sz="1600" dirty="0" smtClean="0">
                <a:latin typeface="+mn-lt"/>
              </a:rPr>
              <a:t>»</a:t>
            </a:r>
            <a:endParaRPr lang="ru-RU" sz="1600" dirty="0">
              <a:latin typeface="+mn-lt"/>
            </a:endParaRPr>
          </a:p>
          <a:p>
            <a:pPr algn="ctr">
              <a:spcBef>
                <a:spcPts val="0"/>
              </a:spcBef>
              <a:buNone/>
            </a:pPr>
            <a:endParaRPr lang="ru-RU" sz="1600" b="1" dirty="0" smtClean="0">
              <a:latin typeface="+mn-lt"/>
              <a:cs typeface="Times New Roman" pitchFamily="18" charset="0"/>
            </a:endParaRPr>
          </a:p>
        </p:txBody>
      </p:sp>
      <p:sp>
        <p:nvSpPr>
          <p:cNvPr id="18" name="Скругленный прямоугольник 17"/>
          <p:cNvSpPr>
            <a:spLocks noChangeArrowheads="1"/>
          </p:cNvSpPr>
          <p:nvPr/>
        </p:nvSpPr>
        <p:spPr bwMode="auto">
          <a:xfrm>
            <a:off x="1551075" y="4578676"/>
            <a:ext cx="2372854" cy="46805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ru-RU" sz="1600" dirty="0">
                <a:latin typeface="+mn-lt"/>
              </a:rPr>
              <a:t>о</a:t>
            </a:r>
            <a:r>
              <a:rPr lang="ru-RU" sz="1600" dirty="0" smtClean="0">
                <a:latin typeface="+mn-lt"/>
              </a:rPr>
              <a:t>казано </a:t>
            </a:r>
            <a:r>
              <a:rPr lang="ru-RU" sz="1600" b="1" dirty="0" smtClean="0">
                <a:latin typeface="+mn-lt"/>
              </a:rPr>
              <a:t>4127 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1600" dirty="0" smtClean="0">
                <a:latin typeface="+mn-lt"/>
              </a:rPr>
              <a:t>муниципальных </a:t>
            </a:r>
            <a:r>
              <a:rPr lang="ru-RU" sz="1600" dirty="0">
                <a:latin typeface="+mn-lt"/>
              </a:rPr>
              <a:t>услуг</a:t>
            </a:r>
            <a:endParaRPr lang="ru-RU" sz="1600" b="1" dirty="0" smtClean="0">
              <a:latin typeface="+mn-lt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>
            <a:spLocks noChangeArrowheads="1"/>
          </p:cNvSpPr>
          <p:nvPr/>
        </p:nvSpPr>
        <p:spPr bwMode="auto">
          <a:xfrm>
            <a:off x="2555776" y="5197057"/>
            <a:ext cx="3168352" cy="1428169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buNone/>
            </a:pPr>
            <a:r>
              <a:rPr lang="ru-RU" sz="1600" dirty="0">
                <a:latin typeface="+mn-lt"/>
              </a:rPr>
              <a:t>р</a:t>
            </a:r>
            <a:r>
              <a:rPr lang="ru-RU" sz="1600" dirty="0" smtClean="0">
                <a:latin typeface="+mn-lt"/>
              </a:rPr>
              <a:t>азмещено информационных </a:t>
            </a:r>
            <a:r>
              <a:rPr lang="ru-RU" sz="1600" dirty="0">
                <a:latin typeface="+mn-lt"/>
              </a:rPr>
              <a:t>материалов </a:t>
            </a:r>
            <a:endParaRPr lang="ru-RU" sz="1600" dirty="0" smtClean="0">
              <a:latin typeface="+mn-lt"/>
            </a:endParaRPr>
          </a:p>
          <a:p>
            <a:pPr algn="ctr">
              <a:buNone/>
            </a:pPr>
            <a:r>
              <a:rPr lang="ru-RU" sz="1600" b="1" dirty="0" smtClean="0">
                <a:latin typeface="+mn-lt"/>
              </a:rPr>
              <a:t>380</a:t>
            </a:r>
            <a:r>
              <a:rPr lang="ru-RU" sz="1600" dirty="0" smtClean="0">
                <a:latin typeface="+mn-lt"/>
              </a:rPr>
              <a:t> на </a:t>
            </a:r>
            <a:r>
              <a:rPr lang="ru-RU" sz="1600" dirty="0">
                <a:latin typeface="+mn-lt"/>
              </a:rPr>
              <a:t>сайте </a:t>
            </a:r>
            <a:endParaRPr lang="ru-RU" sz="1600" dirty="0" smtClean="0">
              <a:latin typeface="+mn-lt"/>
            </a:endParaRPr>
          </a:p>
          <a:p>
            <a:pPr algn="ctr">
              <a:buNone/>
            </a:pPr>
            <a:r>
              <a:rPr lang="ru-RU" sz="1600" b="1" dirty="0">
                <a:latin typeface="+mn-lt"/>
              </a:rPr>
              <a:t>1430</a:t>
            </a:r>
            <a:r>
              <a:rPr lang="ru-RU" sz="1600" dirty="0">
                <a:latin typeface="+mn-lt"/>
              </a:rPr>
              <a:t> в социальных сетях </a:t>
            </a:r>
            <a:endParaRPr lang="ru-RU" sz="1600" dirty="0" smtClean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8570051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1882</TotalTime>
  <Words>1085</Words>
  <Application>Microsoft Office PowerPoint</Application>
  <PresentationFormat>Экран (4:3)</PresentationFormat>
  <Paragraphs>241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NewsPrint</vt:lpstr>
      <vt:lpstr>  Отчет  о реализации Стратегии социально-экономического развития муниципального образования  Слободской муниципальный район Кировской области  на  период  до  2035  года за 2023 год </vt:lpstr>
      <vt:lpstr>Презентация PowerPoint</vt:lpstr>
      <vt:lpstr> Демография</vt:lpstr>
      <vt:lpstr>Презентация PowerPoint</vt:lpstr>
      <vt:lpstr>Численность занятого населения, включая занятых по найму у индивидуальных предпринимателей (чел.)</vt:lpstr>
      <vt:lpstr>      Пенсии</vt:lpstr>
      <vt:lpstr>Среднее и малое предпринимательство,  торговля и услуги населению</vt:lpstr>
      <vt:lpstr>Презентация PowerPoint</vt:lpstr>
      <vt:lpstr>   5 663 закупки, заключено 5 412 договоров и контрактов.  Общая стоимость заключенных контрактов и договоров составила 258 млн. 942 тыс. рублей   </vt:lpstr>
      <vt:lpstr>Физическая культура, спорт</vt:lpstr>
      <vt:lpstr>Образование, культура</vt:lpstr>
      <vt:lpstr>Безопасная и комфортная среда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Демография</dc:title>
  <dc:creator>Пользователь</dc:creator>
  <cp:lastModifiedBy>Пользователь</cp:lastModifiedBy>
  <cp:revision>165</cp:revision>
  <cp:lastPrinted>2021-05-26T09:29:17Z</cp:lastPrinted>
  <dcterms:created xsi:type="dcterms:W3CDTF">2020-04-20T05:56:13Z</dcterms:created>
  <dcterms:modified xsi:type="dcterms:W3CDTF">2024-05-20T10:11:40Z</dcterms:modified>
</cp:coreProperties>
</file>