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9" r:id="rId2"/>
    <p:sldId id="267" r:id="rId3"/>
    <p:sldId id="257" r:id="rId4"/>
    <p:sldId id="269" r:id="rId5"/>
    <p:sldId id="273" r:id="rId6"/>
    <p:sldId id="275" r:id="rId7"/>
    <p:sldId id="285" r:id="rId8"/>
    <p:sldId id="288" r:id="rId9"/>
    <p:sldId id="28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8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2804623779444925E-2"/>
          <c:y val="7.417909532760638E-3"/>
          <c:w val="0.944945100039293"/>
          <c:h val="0.73465582402173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913781342863139E-2"/>
                      <c:h val="0.145297256038330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777-4340-B3E3-82F2C84A45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9700</c:v>
                </c:pt>
                <c:pt idx="1">
                  <c:v>9690</c:v>
                </c:pt>
                <c:pt idx="2">
                  <c:v>9637</c:v>
                </c:pt>
                <c:pt idx="3">
                  <c:v>9571</c:v>
                </c:pt>
                <c:pt idx="4">
                  <c:v>9463</c:v>
                </c:pt>
                <c:pt idx="5">
                  <c:v>9368</c:v>
                </c:pt>
                <c:pt idx="6">
                  <c:v>9251</c:v>
                </c:pt>
                <c:pt idx="7">
                  <c:v>0</c:v>
                </c:pt>
                <c:pt idx="8">
                  <c:v>8917</c:v>
                </c:pt>
                <c:pt idx="9">
                  <c:v>8807</c:v>
                </c:pt>
                <c:pt idx="10">
                  <c:v>8716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A4-49E3-A937-00FC7B3FE2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  <c:extLst>
            <c:ext xmlns:c16="http://schemas.microsoft.com/office/drawing/2014/chart" uri="{C3380CC4-5D6E-409C-BE32-E72D297353CC}">
              <c16:uniqueId val="{00000001-20A4-49E3-A937-00FC7B3FE25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Лист1!$D$2:$D$12</c:f>
            </c:numRef>
          </c:val>
          <c:extLst>
            <c:ext xmlns:c16="http://schemas.microsoft.com/office/drawing/2014/chart" uri="{C3380CC4-5D6E-409C-BE32-E72D297353CC}">
              <c16:uniqueId val="{00000002-20A4-49E3-A937-00FC7B3FE2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562880"/>
        <c:axId val="19564416"/>
      </c:barChart>
      <c:catAx>
        <c:axId val="19562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564416"/>
        <c:crosses val="autoZero"/>
        <c:auto val="1"/>
        <c:lblAlgn val="ctr"/>
        <c:lblOffset val="100"/>
        <c:noMultiLvlLbl val="0"/>
      </c:catAx>
      <c:valAx>
        <c:axId val="1956441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9562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73858460171094E-2"/>
          <c:y val="6.6515510921970694E-2"/>
          <c:w val="0.94706446758440976"/>
          <c:h val="0.75013307863495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630296087319983E-2"/>
                      <c:h val="9.38739781601327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858-423D-AEA8-1B7F1DB9D5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20930</c:v>
                </c:pt>
                <c:pt idx="1">
                  <c:v>20970</c:v>
                </c:pt>
                <c:pt idx="2">
                  <c:v>21075</c:v>
                </c:pt>
                <c:pt idx="3">
                  <c:v>21109</c:v>
                </c:pt>
                <c:pt idx="4">
                  <c:v>20988</c:v>
                </c:pt>
                <c:pt idx="5">
                  <c:v>20802</c:v>
                </c:pt>
                <c:pt idx="6">
                  <c:v>20667</c:v>
                </c:pt>
                <c:pt idx="7">
                  <c:v>0</c:v>
                </c:pt>
                <c:pt idx="8">
                  <c:v>23041</c:v>
                </c:pt>
                <c:pt idx="9">
                  <c:v>23210</c:v>
                </c:pt>
                <c:pt idx="10">
                  <c:v>23497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AF-43E4-B93A-78897385C7E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Лист1!$C$2:$C$12</c:f>
            </c:numRef>
          </c:val>
          <c:extLst>
            <c:ext xmlns:c16="http://schemas.microsoft.com/office/drawing/2014/chart" uri="{C3380CC4-5D6E-409C-BE32-E72D297353CC}">
              <c16:uniqueId val="{00000001-9DAF-43E4-B93A-78897385C7E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Лист1!$D$2:$D$12</c:f>
            </c:numRef>
          </c:val>
          <c:extLst>
            <c:ext xmlns:c16="http://schemas.microsoft.com/office/drawing/2014/chart" uri="{C3380CC4-5D6E-409C-BE32-E72D297353CC}">
              <c16:uniqueId val="{00000002-9DAF-43E4-B93A-78897385C7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07840"/>
        <c:axId val="21109376"/>
      </c:barChart>
      <c:catAx>
        <c:axId val="21107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09376"/>
        <c:crosses val="autoZero"/>
        <c:auto val="1"/>
        <c:lblAlgn val="ctr"/>
        <c:lblOffset val="100"/>
        <c:noMultiLvlLbl val="0"/>
      </c:catAx>
      <c:valAx>
        <c:axId val="2110937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1107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097202874894258E-2"/>
          <c:y val="9.3927241702488895E-2"/>
          <c:w val="0.90928294292087208"/>
          <c:h val="0.789713605244861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0"/>
                  <c:y val="-4.9362490240462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AE7-4273-B46A-3A30B3107861}"/>
                </c:ext>
              </c:extLst>
            </c:dLbl>
            <c:dLbl>
              <c:idx val="2"/>
              <c:layout>
                <c:manualLayout>
                  <c:x val="-1.6797075457224329E-2"/>
                  <c:y val="9.2554669200866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AE7-4273-B46A-3A30B3107861}"/>
                </c:ext>
              </c:extLst>
            </c:dLbl>
            <c:dLbl>
              <c:idx val="3"/>
              <c:layout>
                <c:manualLayout>
                  <c:x val="8.3985377286121647E-3"/>
                  <c:y val="-4.6277334600433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AE7-4273-B46A-3A30B3107861}"/>
                </c:ext>
              </c:extLst>
            </c:dLbl>
            <c:dLbl>
              <c:idx val="7"/>
              <c:layout>
                <c:manualLayout>
                  <c:x val="-3.9193176066856766E-2"/>
                  <c:y val="1.4946550194987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AE7-4273-B46A-3A30B3107861}"/>
                </c:ext>
              </c:extLst>
            </c:dLbl>
            <c:dLbl>
              <c:idx val="8"/>
              <c:layout>
                <c:manualLayout>
                  <c:x val="-1.6797075457224434E-2"/>
                  <c:y val="-3.393671204031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AE7-4273-B46A-3A30B3107861}"/>
                </c:ext>
              </c:extLst>
            </c:dLbl>
            <c:dLbl>
              <c:idx val="9"/>
              <c:layout>
                <c:manualLayout>
                  <c:x val="1.3997562881020274E-2"/>
                  <c:y val="-3.7788644952820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AE7-4273-B46A-3A30B3107861}"/>
                </c:ext>
              </c:extLst>
            </c:dLbl>
            <c:dLbl>
              <c:idx val="10"/>
              <c:layout>
                <c:manualLayout>
                  <c:x val="1.3566868638527343E-2"/>
                  <c:y val="-5.8789764100285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AE7-4273-B46A-3A30B31078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30630</c:v>
                </c:pt>
                <c:pt idx="1">
                  <c:v>30660</c:v>
                </c:pt>
                <c:pt idx="2">
                  <c:v>30712</c:v>
                </c:pt>
                <c:pt idx="3">
                  <c:v>30680</c:v>
                </c:pt>
                <c:pt idx="4">
                  <c:v>30451</c:v>
                </c:pt>
                <c:pt idx="5">
                  <c:v>30170</c:v>
                </c:pt>
                <c:pt idx="6">
                  <c:v>29918</c:v>
                </c:pt>
                <c:pt idx="7">
                  <c:v>31939</c:v>
                </c:pt>
                <c:pt idx="8">
                  <c:v>31958</c:v>
                </c:pt>
                <c:pt idx="9">
                  <c:v>32017</c:v>
                </c:pt>
                <c:pt idx="10">
                  <c:v>32213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5A-4CD8-852D-CBE2978BD7E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  <c:extLst>
            <c:ext xmlns:c16="http://schemas.microsoft.com/office/drawing/2014/chart" uri="{C3380CC4-5D6E-409C-BE32-E72D297353CC}">
              <c16:uniqueId val="{00000001-1D5A-4CD8-852D-CBE2978BD7E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Лист1!$D$2:$D$12</c:f>
            </c:numRef>
          </c:val>
          <c:extLst>
            <c:ext xmlns:c16="http://schemas.microsoft.com/office/drawing/2014/chart" uri="{C3380CC4-5D6E-409C-BE32-E72D297353CC}">
              <c16:uniqueId val="{00000002-1D5A-4CD8-852D-CBE2978BD7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61856"/>
        <c:axId val="21163392"/>
      </c:barChart>
      <c:catAx>
        <c:axId val="2116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63392"/>
        <c:crosses val="autoZero"/>
        <c:auto val="1"/>
        <c:lblAlgn val="ctr"/>
        <c:lblOffset val="100"/>
        <c:noMultiLvlLbl val="0"/>
      </c:catAx>
      <c:valAx>
        <c:axId val="211633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1161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200" baseline="0"/>
            </a:pPr>
            <a:endParaRPr lang="ru-RU" sz="1200" baseline="0" dirty="0"/>
          </a:p>
        </c:rich>
      </c:tx>
      <c:layout>
        <c:manualLayout>
          <c:xMode val="edge"/>
          <c:yMode val="edge"/>
          <c:x val="0.29957271706476402"/>
          <c:y val="2.6662249837093085E-3"/>
        </c:manualLayout>
      </c:layout>
      <c:overlay val="0"/>
      <c:spPr>
        <a:noFill/>
        <a:ln w="2251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9.0410793177365292E-2"/>
          <c:y val="0"/>
          <c:w val="0.85707842038493243"/>
          <c:h val="0.888461665146923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504D">
                <a:lumMod val="40000"/>
                <a:lumOff val="60000"/>
              </a:srgbClr>
            </a:solidFill>
            <a:ln w="22510">
              <a:noFill/>
            </a:ln>
            <a:scene3d>
              <a:camera prst="orthographicFront"/>
              <a:lightRig rig="threePt" dir="t"/>
            </a:scene3d>
            <a:sp3d prstMaterial="matte"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-179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D48-4DA5-9F8D-88D6E7ABB942}"/>
                </c:ext>
              </c:extLst>
            </c:dLbl>
            <c:numFmt formatCode="0" sourceLinked="0"/>
            <c:spPr>
              <a:noFill/>
              <a:ln w="22510">
                <a:noFill/>
              </a:ln>
            </c:spPr>
            <c:txPr>
              <a:bodyPr/>
              <a:lstStyle/>
              <a:p>
                <a:pPr>
                  <a:defRPr sz="1200" b="1" baseline="0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-179</c:v>
                </c:pt>
                <c:pt idx="1">
                  <c:v>-56</c:v>
                </c:pt>
                <c:pt idx="2">
                  <c:v>-8</c:v>
                </c:pt>
                <c:pt idx="3">
                  <c:v>151</c:v>
                </c:pt>
                <c:pt idx="4">
                  <c:v>321</c:v>
                </c:pt>
                <c:pt idx="5">
                  <c:v>295</c:v>
                </c:pt>
                <c:pt idx="6">
                  <c:v>537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D48-4DA5-9F8D-88D6E7ABB9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8"/>
        <c:axId val="22761472"/>
        <c:axId val="22763008"/>
      </c:barChart>
      <c:catAx>
        <c:axId val="22761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9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2763008"/>
        <c:crosses val="autoZero"/>
        <c:auto val="1"/>
        <c:lblAlgn val="ctr"/>
        <c:lblOffset val="100"/>
        <c:noMultiLvlLbl val="0"/>
      </c:catAx>
      <c:valAx>
        <c:axId val="22763008"/>
        <c:scaling>
          <c:orientation val="minMax"/>
          <c:max val="400"/>
          <c:min val="-200"/>
        </c:scaling>
        <c:delete val="1"/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063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dirty="0" smtClean="0"/>
                  <a:t>человек</a:t>
                </a:r>
                <a:endParaRPr lang="ru-RU" dirty="0"/>
              </a:p>
            </c:rich>
          </c:tx>
          <c:layout/>
          <c:overlay val="0"/>
          <c:spPr>
            <a:noFill/>
            <a:ln w="22510">
              <a:noFill/>
            </a:ln>
          </c:spPr>
        </c:title>
        <c:numFmt formatCode="General" sourceLinked="0"/>
        <c:majorTickMark val="out"/>
        <c:minorTickMark val="none"/>
        <c:tickLblPos val="nextTo"/>
        <c:crossAx val="22761472"/>
        <c:crosses val="autoZero"/>
        <c:crossBetween val="between"/>
        <c:majorUnit val="200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63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Родилось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242</c:v>
                </c:pt>
                <c:pt idx="1">
                  <c:v>246</c:v>
                </c:pt>
                <c:pt idx="2">
                  <c:v>223</c:v>
                </c:pt>
                <c:pt idx="3">
                  <c:v>218</c:v>
                </c:pt>
                <c:pt idx="4">
                  <c:v>199</c:v>
                </c:pt>
                <c:pt idx="5">
                  <c:v>236</c:v>
                </c:pt>
                <c:pt idx="6">
                  <c:v>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2A-41C7-A841-E8BF4C22877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Умерло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5.2522804459134579E-3"/>
                  <c:y val="0.1998455345703271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86A-4AE6-AD70-BDB8DFDB6697}"/>
                </c:ext>
              </c:extLst>
            </c:dLbl>
            <c:dLbl>
              <c:idx val="1"/>
              <c:layout>
                <c:manualLayout>
                  <c:x val="0"/>
                  <c:y val="0.1638585270036135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86A-4AE6-AD70-BDB8DFDB6697}"/>
                </c:ext>
              </c:extLst>
            </c:dLbl>
            <c:dLbl>
              <c:idx val="2"/>
              <c:layout>
                <c:manualLayout>
                  <c:x val="4.3700811961742319E-3"/>
                  <c:y val="0.189357279585043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86A-4AE6-AD70-BDB8DFDB6697}"/>
                </c:ext>
              </c:extLst>
            </c:dLbl>
            <c:dLbl>
              <c:idx val="3"/>
              <c:layout>
                <c:manualLayout>
                  <c:x val="7.5776192642210746E-3"/>
                  <c:y val="0.150518976193865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86A-4AE6-AD70-BDB8DFDB6697}"/>
                </c:ext>
              </c:extLst>
            </c:dLbl>
            <c:dLbl>
              <c:idx val="4"/>
              <c:layout>
                <c:manualLayout>
                  <c:x val="1.1627956901801096E-3"/>
                  <c:y val="0.223506320416002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86A-4AE6-AD70-BDB8DFDB6697}"/>
                </c:ext>
              </c:extLst>
            </c:dLbl>
            <c:dLbl>
              <c:idx val="5"/>
              <c:layout>
                <c:manualLayout>
                  <c:x val="-5.2522804459134579E-3"/>
                  <c:y val="0.2214594853319493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6A-4AE6-AD70-BDB8DFDB6697}"/>
                </c:ext>
              </c:extLst>
            </c:dLbl>
            <c:dLbl>
              <c:idx val="6"/>
              <c:layout>
                <c:manualLayout>
                  <c:x val="4.3703337582268933E-3"/>
                  <c:y val="0.231087232613951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6A-4AE6-AD70-BDB8DFDB66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ctr" anchorCtr="0"/>
              <a:lstStyle/>
              <a:p>
                <a:pPr>
                  <a:defRPr sz="1100" b="1" i="0" baseline="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418</c:v>
                </c:pt>
                <c:pt idx="1">
                  <c:v>398</c:v>
                </c:pt>
                <c:pt idx="2">
                  <c:v>511</c:v>
                </c:pt>
                <c:pt idx="3">
                  <c:v>579</c:v>
                </c:pt>
                <c:pt idx="4">
                  <c:v>482</c:v>
                </c:pt>
                <c:pt idx="5">
                  <c:v>451</c:v>
                </c:pt>
                <c:pt idx="6">
                  <c:v>438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02A-41C7-A841-E8BF4C2287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821888"/>
        <c:axId val="22833024"/>
      </c:barChart>
      <c:lineChart>
        <c:grouping val="standar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diamond"/>
            <c:size val="10"/>
            <c:spPr>
              <a:solidFill>
                <a:srgbClr val="C000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Лист1!$D$2:$D$8</c:f>
            </c:numRef>
          </c:val>
          <c:smooth val="0"/>
          <c:extLst>
            <c:ext xmlns:c16="http://schemas.microsoft.com/office/drawing/2014/chart" uri="{C3380CC4-5D6E-409C-BE32-E72D297353CC}">
              <c16:uniqueId val="{0000000C-902A-41C7-A841-E8BF4C2287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848640"/>
        <c:axId val="22834560"/>
      </c:lineChart>
      <c:catAx>
        <c:axId val="2282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833024"/>
        <c:crosses val="autoZero"/>
        <c:auto val="1"/>
        <c:lblAlgn val="ctr"/>
        <c:lblOffset val="100"/>
        <c:noMultiLvlLbl val="0"/>
      </c:catAx>
      <c:valAx>
        <c:axId val="22833024"/>
        <c:scaling>
          <c:orientation val="minMax"/>
          <c:max val="400"/>
        </c:scaling>
        <c:delete val="1"/>
        <c:axPos val="l"/>
        <c:numFmt formatCode="General" sourceLinked="1"/>
        <c:majorTickMark val="none"/>
        <c:minorTickMark val="none"/>
        <c:tickLblPos val="nextTo"/>
        <c:crossAx val="22821888"/>
        <c:crosses val="autoZero"/>
        <c:crossBetween val="between"/>
      </c:valAx>
      <c:valAx>
        <c:axId val="22834560"/>
        <c:scaling>
          <c:orientation val="minMax"/>
          <c:max val="85"/>
          <c:min val="10"/>
        </c:scaling>
        <c:delete val="1"/>
        <c:axPos val="r"/>
        <c:numFmt formatCode="General" sourceLinked="1"/>
        <c:majorTickMark val="out"/>
        <c:minorTickMark val="none"/>
        <c:tickLblPos val="nextTo"/>
        <c:crossAx val="22848640"/>
        <c:crosses val="max"/>
        <c:crossBetween val="between"/>
      </c:valAx>
      <c:catAx>
        <c:axId val="22848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2834560"/>
        <c:crosses val="autoZero"/>
        <c:auto val="1"/>
        <c:lblAlgn val="ctr"/>
        <c:lblOffset val="100"/>
        <c:noMultiLvlLbl val="0"/>
      </c:catAx>
      <c:spPr>
        <a:ln>
          <a:noFill/>
        </a:ln>
      </c:spPr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508911708222899E-2"/>
          <c:y val="6.2364501312335958E-2"/>
          <c:w val="0.90417907710430778"/>
          <c:h val="0.7220305118110236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5650</c:v>
                </c:pt>
                <c:pt idx="1">
                  <c:v>5774</c:v>
                </c:pt>
                <c:pt idx="2">
                  <c:v>5804</c:v>
                </c:pt>
                <c:pt idx="3">
                  <c:v>5914</c:v>
                </c:pt>
                <c:pt idx="4">
                  <c:v>5863</c:v>
                </c:pt>
                <c:pt idx="5">
                  <c:v>5854</c:v>
                </c:pt>
                <c:pt idx="6">
                  <c:v>5766</c:v>
                </c:pt>
                <c:pt idx="7">
                  <c:v>5874</c:v>
                </c:pt>
                <c:pt idx="8">
                  <c:v>5851</c:v>
                </c:pt>
                <c:pt idx="9">
                  <c:v>5823</c:v>
                </c:pt>
                <c:pt idx="10">
                  <c:v>5853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70A-4A36-A6CB-92849262B28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none"/>
          </c:marker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70A-4A36-A6CB-92849262B28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marker>
            <c:symbol val="none"/>
          </c:marker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Лист1!$D$2:$D$12</c:f>
            </c:numRef>
          </c:val>
          <c:smooth val="0"/>
          <c:extLst>
            <c:ext xmlns:c16="http://schemas.microsoft.com/office/drawing/2014/chart" uri="{C3380CC4-5D6E-409C-BE32-E72D297353CC}">
              <c16:uniqueId val="{00000002-670A-4A36-A6CB-92849262B28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Столбец3</c:v>
                </c:pt>
              </c:strCache>
            </c:strRef>
          </c:tx>
          <c:marker>
            <c:symbol val="none"/>
          </c:marker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Лист1!$E$2:$E$12</c:f>
            </c:numRef>
          </c:val>
          <c:smooth val="0"/>
          <c:extLst>
            <c:ext xmlns:c16="http://schemas.microsoft.com/office/drawing/2014/chart" uri="{C3380CC4-5D6E-409C-BE32-E72D297353CC}">
              <c16:uniqueId val="{00000000-4E45-4172-B2F6-A368B224B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2525056"/>
        <c:axId val="22526592"/>
      </c:lineChart>
      <c:catAx>
        <c:axId val="2252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26592"/>
        <c:crosses val="autoZero"/>
        <c:auto val="1"/>
        <c:lblAlgn val="ctr"/>
        <c:lblOffset val="100"/>
        <c:noMultiLvlLbl val="0"/>
      </c:catAx>
      <c:valAx>
        <c:axId val="225265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2525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7582</c:v>
                </c:pt>
                <c:pt idx="1">
                  <c:v>7528</c:v>
                </c:pt>
                <c:pt idx="2">
                  <c:v>7381</c:v>
                </c:pt>
                <c:pt idx="3">
                  <c:v>7351</c:v>
                </c:pt>
                <c:pt idx="4">
                  <c:v>7053</c:v>
                </c:pt>
                <c:pt idx="5">
                  <c:v>6896</c:v>
                </c:pt>
                <c:pt idx="6">
                  <c:v>6858</c:v>
                </c:pt>
                <c:pt idx="7">
                  <c:v>6751</c:v>
                </c:pt>
                <c:pt idx="8">
                  <c:v>6668</c:v>
                </c:pt>
                <c:pt idx="9">
                  <c:v>6676</c:v>
                </c:pt>
                <c:pt idx="10">
                  <c:v>6811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35-47CB-8281-652ABE696C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Лист1!$C$2:$C$12</c:f>
            </c:numRef>
          </c:val>
          <c:extLst>
            <c:ext xmlns:c16="http://schemas.microsoft.com/office/drawing/2014/chart" uri="{C3380CC4-5D6E-409C-BE32-E72D297353CC}">
              <c16:uniqueId val="{00000001-9B35-47CB-8281-652ABE696CB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Лист1!$D$2:$D$12</c:f>
            </c:numRef>
          </c:val>
          <c:extLst>
            <c:ext xmlns:c16="http://schemas.microsoft.com/office/drawing/2014/chart" uri="{C3380CC4-5D6E-409C-BE32-E72D297353CC}">
              <c16:uniqueId val="{00000002-9B35-47CB-8281-652ABE696C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567936"/>
        <c:axId val="22569728"/>
      </c:barChart>
      <c:catAx>
        <c:axId val="22567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2569728"/>
        <c:crosses val="autoZero"/>
        <c:auto val="1"/>
        <c:lblAlgn val="ctr"/>
        <c:lblOffset val="100"/>
        <c:noMultiLvlLbl val="0"/>
      </c:catAx>
      <c:valAx>
        <c:axId val="225697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2567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003074172832633"/>
          <c:y val="0.19944932363954473"/>
          <c:w val="0.33425012807158638"/>
          <c:h val="0.49007095650596882"/>
        </c:manualLayout>
      </c:layout>
      <c:radarChart>
        <c:radarStyle val="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7.642751995810047E-3"/>
                  <c:y val="6.6181458094959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79B-4B31-8009-4B25317CA15B}"/>
                </c:ext>
              </c:extLst>
            </c:dLbl>
            <c:dLbl>
              <c:idx val="1"/>
              <c:layout>
                <c:manualLayout>
                  <c:x val="-8.7239810655958868E-3"/>
                  <c:y val="-5.1557646153940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79B-4B31-8009-4B25317CA15B}"/>
                </c:ext>
              </c:extLst>
            </c:dLbl>
            <c:dLbl>
              <c:idx val="2"/>
              <c:layout>
                <c:manualLayout>
                  <c:x val="4.3110464114696915E-3"/>
                  <c:y val="-4.761904761904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79B-4B31-8009-4B25317CA15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Лист1!$A$2:$A$14</c:f>
              <c:strCache>
                <c:ptCount val="13"/>
                <c:pt idx="0">
                  <c:v>государственное управление и обеспечение военной безопасности; социальное обеспечение</c:v>
                </c:pt>
                <c:pt idx="1">
                  <c:v>деятельность 
финансовая и страховая</c:v>
                </c:pt>
                <c:pt idx="2">
                  <c:v>обрабатывающие производства</c:v>
                </c:pt>
                <c:pt idx="3">
                  <c:v>деятельность гостиниц и предприятий общественного питания</c:v>
                </c:pt>
                <c:pt idx="4">
                  <c:v>транспортировка и хранение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добыча полезных ископаемых</c:v>
                </c:pt>
                <c:pt idx="7">
                  <c:v>сельское,лесное хозяйство,охота, рыболовство и рыбоводство</c:v>
                </c:pt>
                <c:pt idx="8">
                  <c:v>деятельность в области здравоохранения и социальных услуг</c:v>
                </c:pt>
                <c:pt idx="9">
                  <c:v>деятельность по операциям с недвижимым имуществом</c:v>
                </c:pt>
                <c:pt idx="10">
                  <c:v>образование</c:v>
                </c:pt>
                <c:pt idx="11">
                  <c:v>обеспечение эл.энергией, газом, паром; кондиционирование воздуха</c:v>
                </c:pt>
                <c:pt idx="12">
                  <c:v>торговля оптовая и розничная; ремонт автотранспортных средств и мотоциклов</c:v>
                </c:pt>
              </c:strCache>
            </c:strRef>
          </c:cat>
          <c:val>
            <c:numRef>
              <c:f>Лист1!$B$2:$B$14</c:f>
              <c:numCache>
                <c:formatCode>_(* #,##0_);_(* \(#,##0\);_(* "-"_);_(@_)</c:formatCode>
                <c:ptCount val="13"/>
                <c:pt idx="0">
                  <c:v>48574</c:v>
                </c:pt>
                <c:pt idx="1">
                  <c:v>58885</c:v>
                </c:pt>
                <c:pt idx="2">
                  <c:v>67487</c:v>
                </c:pt>
                <c:pt idx="3">
                  <c:v>59790</c:v>
                </c:pt>
                <c:pt idx="4">
                  <c:v>39668</c:v>
                </c:pt>
                <c:pt idx="5">
                  <c:v>44569</c:v>
                </c:pt>
                <c:pt idx="6">
                  <c:v>43774</c:v>
                </c:pt>
                <c:pt idx="7">
                  <c:v>51736</c:v>
                </c:pt>
                <c:pt idx="8">
                  <c:v>41955</c:v>
                </c:pt>
                <c:pt idx="9">
                  <c:v>38939</c:v>
                </c:pt>
                <c:pt idx="10">
                  <c:v>43280</c:v>
                </c:pt>
                <c:pt idx="11">
                  <c:v>42841</c:v>
                </c:pt>
                <c:pt idx="12">
                  <c:v>46608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B-4B31-8009-4B25317CA1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13344"/>
        <c:axId val="23564288"/>
      </c:radarChart>
      <c:catAx>
        <c:axId val="235133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3564288"/>
        <c:crosses val="autoZero"/>
        <c:auto val="1"/>
        <c:lblAlgn val="ctr"/>
        <c:lblOffset val="100"/>
        <c:noMultiLvlLbl val="0"/>
      </c:catAx>
      <c:valAx>
        <c:axId val="23564288"/>
        <c:scaling>
          <c:orientation val="minMax"/>
        </c:scaling>
        <c:delete val="1"/>
        <c:axPos val="l"/>
        <c:majorGridlines>
          <c:spPr>
            <a:ln>
              <a:prstDash val="sysDot"/>
            </a:ln>
          </c:spPr>
        </c:majorGridlines>
        <c:numFmt formatCode="_(* #,##0_);_(* \(#,##0\);_(* &quot;-&quot;_);_(@_)" sourceLinked="1"/>
        <c:majorTickMark val="cross"/>
        <c:minorTickMark val="none"/>
        <c:tickLblPos val="nextTo"/>
        <c:crossAx val="2351334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  <c:userShapes r:id="rId3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9E3B8D-664E-4A45-8903-0C558010101E}" type="doc">
      <dgm:prSet loTypeId="urn:microsoft.com/office/officeart/2008/layout/BendingPictureCaptionList" loCatId="picture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5D9BB0AB-ED1D-44CE-AF28-801146661DF4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переработка </a:t>
          </a:r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древесины</a:t>
          </a:r>
        </a:p>
      </dgm:t>
    </dgm:pt>
    <dgm:pt modelId="{A48C924E-72A0-41E9-8763-8069584444A4}" type="parTrans" cxnId="{5EDA7729-4789-420B-BE4B-BB1B80B66EC2}">
      <dgm:prSet/>
      <dgm:spPr/>
      <dgm:t>
        <a:bodyPr/>
        <a:lstStyle/>
        <a:p>
          <a:endParaRPr lang="ru-RU" b="1"/>
        </a:p>
      </dgm:t>
    </dgm:pt>
    <dgm:pt modelId="{41BF001D-2D98-41BD-96F1-96B51B2A31F8}" type="sibTrans" cxnId="{5EDA7729-4789-420B-BE4B-BB1B80B66EC2}">
      <dgm:prSet/>
      <dgm:spPr/>
      <dgm:t>
        <a:bodyPr/>
        <a:lstStyle/>
        <a:p>
          <a:endParaRPr lang="ru-RU" b="1"/>
        </a:p>
      </dgm:t>
    </dgm:pt>
    <dgm:pt modelId="{4177BCD5-FE55-460D-9F7D-1CFE84055244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dirty="0" smtClean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развитый агропромышленный комплекс</a:t>
          </a:r>
          <a:endParaRPr lang="ru-RU" sz="1200" b="1" dirty="0">
            <a:solidFill>
              <a:srgbClr val="126F87"/>
            </a:solidFill>
            <a:effectLst/>
            <a:latin typeface="Ubuntu" panose="020B0504030602030204" pitchFamily="34" charset="0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DC63DA-CF4D-4497-8E24-4476959371A8}" type="parTrans" cxnId="{1343EADD-C9ED-48F0-95DC-E36FD70583C5}">
      <dgm:prSet/>
      <dgm:spPr/>
      <dgm:t>
        <a:bodyPr/>
        <a:lstStyle/>
        <a:p>
          <a:endParaRPr lang="ru-RU" b="1"/>
        </a:p>
      </dgm:t>
    </dgm:pt>
    <dgm:pt modelId="{FF78E8DE-023D-4820-98AF-1BF6151AE079}" type="sibTrans" cxnId="{1343EADD-C9ED-48F0-95DC-E36FD70583C5}">
      <dgm:prSet/>
      <dgm:spPr/>
      <dgm:t>
        <a:bodyPr/>
        <a:lstStyle/>
        <a:p>
          <a:endParaRPr lang="ru-RU" b="1"/>
        </a:p>
      </dgm:t>
    </dgm:pt>
    <dgm:pt modelId="{49EAD20F-8223-4B5D-A792-BC2702A12BFC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широкого спектра грузоподъемного оборудования</a:t>
          </a:r>
          <a:endParaRPr lang="ru-RU" sz="12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92502701-1E09-4214-BCFD-A873ECDFE599}" type="parTrans" cxnId="{697B62B2-341E-4012-879F-C5879393E780}">
      <dgm:prSet/>
      <dgm:spPr/>
      <dgm:t>
        <a:bodyPr/>
        <a:lstStyle/>
        <a:p>
          <a:endParaRPr lang="ru-RU" b="1"/>
        </a:p>
      </dgm:t>
    </dgm:pt>
    <dgm:pt modelId="{E9A7DB48-96CA-4E17-98D7-3E0BF506B50B}" type="sibTrans" cxnId="{697B62B2-341E-4012-879F-C5879393E780}">
      <dgm:prSet/>
      <dgm:spPr/>
      <dgm:t>
        <a:bodyPr/>
        <a:lstStyle/>
        <a:p>
          <a:endParaRPr lang="ru-RU" b="1"/>
        </a:p>
      </dgm:t>
    </dgm:pt>
    <dgm:pt modelId="{BAF0FC3A-03E9-4C97-B2E0-6CA707C21AEF}">
      <dgm:prSet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молочной продукции, сыров, мясной продукции, пищевых продуктов</a:t>
          </a:r>
          <a:endParaRPr lang="ru-RU" sz="12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7AF7BEEB-C1A3-4F31-A11E-9AA87883B824}" type="parTrans" cxnId="{AB58B251-8512-47CF-BB9B-15109EC21521}">
      <dgm:prSet/>
      <dgm:spPr/>
      <dgm:t>
        <a:bodyPr/>
        <a:lstStyle/>
        <a:p>
          <a:endParaRPr lang="ru-RU" b="1"/>
        </a:p>
      </dgm:t>
    </dgm:pt>
    <dgm:pt modelId="{441B9174-6620-48E7-95CE-13B4F53512E5}" type="sibTrans" cxnId="{AB58B251-8512-47CF-BB9B-15109EC21521}">
      <dgm:prSet/>
      <dgm:spPr/>
      <dgm:t>
        <a:bodyPr/>
        <a:lstStyle/>
        <a:p>
          <a:endParaRPr lang="ru-RU" b="1"/>
        </a:p>
      </dgm:t>
    </dgm:pt>
    <dgm:pt modelId="{48ADFA92-08DA-4C53-9D54-95BE3011DCB4}">
      <dgm:prSet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 обуви, спецодежды, </a:t>
          </a:r>
          <a:r>
            <a:rPr lang="ru-RU" sz="1200" b="1" dirty="0" err="1" smtClean="0">
              <a:solidFill>
                <a:srgbClr val="126F87"/>
              </a:solidFill>
              <a:latin typeface="Ubuntu" panose="020B0504030602030204" pitchFamily="34" charset="0"/>
            </a:rPr>
            <a:t>спецобуви</a:t>
          </a:r>
          <a:r>
            <a:rPr lang="ru-RU" sz="1200" b="1" dirty="0" smtClean="0">
              <a:solidFill>
                <a:srgbClr val="126F87"/>
              </a:solidFill>
              <a:latin typeface="Ubuntu" panose="020B0504030602030204" pitchFamily="34" charset="0"/>
            </a:rPr>
            <a:t>, средств </a:t>
          </a:r>
          <a:r>
            <a:rPr lang="ru-RU" sz="1200" b="1" dirty="0" err="1" smtClean="0">
              <a:solidFill>
                <a:srgbClr val="126F87"/>
              </a:solidFill>
              <a:latin typeface="Ubuntu" panose="020B0504030602030204" pitchFamily="34" charset="0"/>
            </a:rPr>
            <a:t>инд.защиты</a:t>
          </a:r>
          <a:endParaRPr lang="ru-RU" sz="12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75EB867E-A038-4B6E-AB0B-92F14F007A5E}" type="parTrans" cxnId="{1A9AA24C-52E6-4FF7-A932-48E642EF96A3}">
      <dgm:prSet/>
      <dgm:spPr/>
      <dgm:t>
        <a:bodyPr/>
        <a:lstStyle/>
        <a:p>
          <a:endParaRPr lang="ru-RU" b="1"/>
        </a:p>
      </dgm:t>
    </dgm:pt>
    <dgm:pt modelId="{5BEBEEA3-F3A7-4604-A03B-DCDB6C57DF4B}" type="sibTrans" cxnId="{1A9AA24C-52E6-4FF7-A932-48E642EF96A3}">
      <dgm:prSet/>
      <dgm:spPr/>
      <dgm:t>
        <a:bodyPr/>
        <a:lstStyle/>
        <a:p>
          <a:endParaRPr lang="ru-RU" b="1"/>
        </a:p>
      </dgm:t>
    </dgm:pt>
    <dgm:pt modelId="{C16F1866-0641-4409-AC2D-A83DD76E158E}" type="pres">
      <dgm:prSet presAssocID="{C19E3B8D-664E-4A45-8903-0C558010101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1ADBA1-55B4-4463-BDF7-10D981DE596E}" type="pres">
      <dgm:prSet presAssocID="{5D9BB0AB-ED1D-44CE-AF28-801146661DF4}" presName="composite" presStyleCnt="0"/>
      <dgm:spPr/>
    </dgm:pt>
    <dgm:pt modelId="{63A84AF7-8EE2-47E9-A826-B1E89E1FB029}" type="pres">
      <dgm:prSet presAssocID="{5D9BB0AB-ED1D-44CE-AF28-801146661DF4}" presName="rect1" presStyleLbl="bgImgPlace1" presStyleIdx="0" presStyleCnt="5"/>
      <dgm:spPr>
        <a:blipFill rotWithShape="1">
          <a:blip xmlns:r="http://schemas.openxmlformats.org/officeDocument/2006/relationships" r:embed="rId1"/>
          <a:srcRect/>
          <a:stretch>
            <a:fillRect l="-10000" r="-10000"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93601E68-8F9B-4C1D-8921-1BFBDA0E6393}" type="pres">
      <dgm:prSet presAssocID="{5D9BB0AB-ED1D-44CE-AF28-801146661DF4}" presName="wedgeRectCallout1" presStyleLbl="node1" presStyleIdx="0" presStyleCnt="5" custLinFactNeighborX="11927" custLinFactNeighborY="46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1E6CB-0806-4019-AA80-2D2CE3E927AC}" type="pres">
      <dgm:prSet presAssocID="{41BF001D-2D98-41BD-96F1-96B51B2A31F8}" presName="sibTrans" presStyleCnt="0"/>
      <dgm:spPr/>
    </dgm:pt>
    <dgm:pt modelId="{76FBA3F6-3CCD-4204-86A1-B265DCC0338D}" type="pres">
      <dgm:prSet presAssocID="{4177BCD5-FE55-460D-9F7D-1CFE84055244}" presName="composite" presStyleCnt="0"/>
      <dgm:spPr/>
    </dgm:pt>
    <dgm:pt modelId="{932E441C-5CBA-48C2-88FC-B7C9B3AE345B}" type="pres">
      <dgm:prSet presAssocID="{4177BCD5-FE55-460D-9F7D-1CFE84055244}" presName="rect1" presStyleLbl="bgImgPlace1" presStyleIdx="1" presStyleCnt="5" custLinFactY="59507" custLinFactNeighborX="72830" custLinFactNeighborY="100000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B544BD85-6B34-41F6-9D37-5AF063B45042}" type="pres">
      <dgm:prSet presAssocID="{4177BCD5-FE55-460D-9F7D-1CFE84055244}" presName="wedgeRectCallout1" presStyleLbl="node1" presStyleIdx="1" presStyleCnt="5" custScaleX="117772" custLinFactY="200000" custLinFactNeighborX="84592" custLinFactNeighborY="2266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34AFB-55A2-4149-B0CF-7F55198DBD66}" type="pres">
      <dgm:prSet presAssocID="{FF78E8DE-023D-4820-98AF-1BF6151AE079}" presName="sibTrans" presStyleCnt="0"/>
      <dgm:spPr/>
    </dgm:pt>
    <dgm:pt modelId="{114593DA-7894-42A2-8948-B2A67A6DF5D0}" type="pres">
      <dgm:prSet presAssocID="{49EAD20F-8223-4B5D-A792-BC2702A12BFC}" presName="composite" presStyleCnt="0"/>
      <dgm:spPr/>
    </dgm:pt>
    <dgm:pt modelId="{6B447BB1-56FB-4F34-BB0F-12FD33405531}" type="pres">
      <dgm:prSet presAssocID="{49EAD20F-8223-4B5D-A792-BC2702A12BFC}" presName="rect1" presStyleLbl="bgImgPlace1" presStyleIdx="2" presStyleCnt="5" custLinFactX="-6051" custLinFactNeighborX="-100000" custLinFactNeighborY="154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BDF1B85-244D-4E51-A9BE-BBB87B408F65}" type="pres">
      <dgm:prSet presAssocID="{49EAD20F-8223-4B5D-A792-BC2702A12BFC}" presName="wedgeRectCallout1" presStyleLbl="node1" presStyleIdx="2" presStyleCnt="5" custScaleX="145065" custScaleY="85332" custLinFactX="-8203" custLinFactNeighborX="-100000" custLinFactNeighborY="48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C5BEC-3DE9-4B42-9F6A-BD84DE783B82}" type="pres">
      <dgm:prSet presAssocID="{E9A7DB48-96CA-4E17-98D7-3E0BF506B50B}" presName="sibTrans" presStyleCnt="0"/>
      <dgm:spPr/>
    </dgm:pt>
    <dgm:pt modelId="{A58CE7FB-264D-4FC3-972F-87563A915BA1}" type="pres">
      <dgm:prSet presAssocID="{BAF0FC3A-03E9-4C97-B2E0-6CA707C21AEF}" presName="composite" presStyleCnt="0"/>
      <dgm:spPr/>
    </dgm:pt>
    <dgm:pt modelId="{40EAD0BB-7E21-4F9F-9449-B9742FF37857}" type="pres">
      <dgm:prSet presAssocID="{BAF0FC3A-03E9-4C97-B2E0-6CA707C21AEF}" presName="rect1" presStyleLbl="bgImgPlace1" presStyleIdx="3" presStyleCnt="5" custLinFactNeighborX="-21967" custLinFactNeighborY="19661"/>
      <dgm:spPr>
        <a:blipFill rotWithShape="1">
          <a:blip xmlns:r="http://schemas.openxmlformats.org/officeDocument/2006/relationships" r:embed="rId4"/>
          <a:srcRect/>
          <a:stretch>
            <a:fillRect l="-10000" r="-10000"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159A542A-206C-4DFD-82E8-5FE115834A37}" type="pres">
      <dgm:prSet presAssocID="{BAF0FC3A-03E9-4C97-B2E0-6CA707C21AEF}" presName="wedgeRectCallout1" presStyleLbl="node1" presStyleIdx="3" presStyleCnt="5" custScaleX="147697" custScaleY="142690" custLinFactNeighborX="-46826" custLinFactNeighborY="23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F37D74-C600-4033-8E38-E3B0C524B782}" type="pres">
      <dgm:prSet presAssocID="{441B9174-6620-48E7-95CE-13B4F53512E5}" presName="sibTrans" presStyleCnt="0"/>
      <dgm:spPr/>
    </dgm:pt>
    <dgm:pt modelId="{2961E5B2-5C61-4064-B350-8E646EF2B550}" type="pres">
      <dgm:prSet presAssocID="{48ADFA92-08DA-4C53-9D54-95BE3011DCB4}" presName="composite" presStyleCnt="0"/>
      <dgm:spPr/>
    </dgm:pt>
    <dgm:pt modelId="{D47A5A8E-081E-4703-A378-4F2619137FB8}" type="pres">
      <dgm:prSet presAssocID="{48ADFA92-08DA-4C53-9D54-95BE3011DCB4}" presName="rect1" presStyleLbl="bgImgPlace1" presStyleIdx="4" presStyleCnt="5" custScaleY="124324" custLinFactY="-34001" custLinFactNeighborX="70700" custLinFactNeighborY="-100000"/>
      <dgm:spPr>
        <a:blipFill rotWithShape="1">
          <a:blip xmlns:r="http://schemas.openxmlformats.org/officeDocument/2006/relationships" r:embed="rId5"/>
          <a:stretch>
            <a:fillRect/>
          </a:stretch>
        </a:blipFill>
        <a:ln>
          <a:solidFill>
            <a:srgbClr val="126F87"/>
          </a:solidFill>
        </a:ln>
      </dgm:spPr>
      <dgm:t>
        <a:bodyPr/>
        <a:lstStyle/>
        <a:p>
          <a:endParaRPr lang="ru-RU"/>
        </a:p>
      </dgm:t>
    </dgm:pt>
    <dgm:pt modelId="{748CBB2A-0BD5-4FF6-A691-0E648AB14905}" type="pres">
      <dgm:prSet presAssocID="{48ADFA92-08DA-4C53-9D54-95BE3011DCB4}" presName="wedgeRectCallout1" presStyleLbl="node1" presStyleIdx="4" presStyleCnt="5" custScaleX="116131" custLinFactY="-168406" custLinFactNeighborX="87210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DA7729-4789-420B-BE4B-BB1B80B66EC2}" srcId="{C19E3B8D-664E-4A45-8903-0C558010101E}" destId="{5D9BB0AB-ED1D-44CE-AF28-801146661DF4}" srcOrd="0" destOrd="0" parTransId="{A48C924E-72A0-41E9-8763-8069584444A4}" sibTransId="{41BF001D-2D98-41BD-96F1-96B51B2A31F8}"/>
    <dgm:cxn modelId="{D06327CB-681A-4100-A7B2-D22BBDD6D648}" type="presOf" srcId="{BAF0FC3A-03E9-4C97-B2E0-6CA707C21AEF}" destId="{159A542A-206C-4DFD-82E8-5FE115834A37}" srcOrd="0" destOrd="0" presId="urn:microsoft.com/office/officeart/2008/layout/BendingPictureCaptionList"/>
    <dgm:cxn modelId="{697B62B2-341E-4012-879F-C5879393E780}" srcId="{C19E3B8D-664E-4A45-8903-0C558010101E}" destId="{49EAD20F-8223-4B5D-A792-BC2702A12BFC}" srcOrd="2" destOrd="0" parTransId="{92502701-1E09-4214-BCFD-A873ECDFE599}" sibTransId="{E9A7DB48-96CA-4E17-98D7-3E0BF506B50B}"/>
    <dgm:cxn modelId="{9DA2F936-72A9-4FB7-B3DD-DF6AC6B3500D}" type="presOf" srcId="{4177BCD5-FE55-460D-9F7D-1CFE84055244}" destId="{B544BD85-6B34-41F6-9D37-5AF063B45042}" srcOrd="0" destOrd="0" presId="urn:microsoft.com/office/officeart/2008/layout/BendingPictureCaptionList"/>
    <dgm:cxn modelId="{ED8F4599-280A-4BD1-9710-40654C7F1E09}" type="presOf" srcId="{5D9BB0AB-ED1D-44CE-AF28-801146661DF4}" destId="{93601E68-8F9B-4C1D-8921-1BFBDA0E6393}" srcOrd="0" destOrd="0" presId="urn:microsoft.com/office/officeart/2008/layout/BendingPictureCaptionList"/>
    <dgm:cxn modelId="{1A9AA24C-52E6-4FF7-A932-48E642EF96A3}" srcId="{C19E3B8D-664E-4A45-8903-0C558010101E}" destId="{48ADFA92-08DA-4C53-9D54-95BE3011DCB4}" srcOrd="4" destOrd="0" parTransId="{75EB867E-A038-4B6E-AB0B-92F14F007A5E}" sibTransId="{5BEBEEA3-F3A7-4604-A03B-DCDB6C57DF4B}"/>
    <dgm:cxn modelId="{284E728A-C02D-4E18-B537-3160B72264DC}" type="presOf" srcId="{49EAD20F-8223-4B5D-A792-BC2702A12BFC}" destId="{BBDF1B85-244D-4E51-A9BE-BBB87B408F65}" srcOrd="0" destOrd="0" presId="urn:microsoft.com/office/officeart/2008/layout/BendingPictureCaptionList"/>
    <dgm:cxn modelId="{B184CA4F-E2B0-47E4-BD19-DF09A4516FBB}" type="presOf" srcId="{48ADFA92-08DA-4C53-9D54-95BE3011DCB4}" destId="{748CBB2A-0BD5-4FF6-A691-0E648AB14905}" srcOrd="0" destOrd="0" presId="urn:microsoft.com/office/officeart/2008/layout/BendingPictureCaptionList"/>
    <dgm:cxn modelId="{25BA1B9E-55A9-42DB-B790-1F6F1E987898}" type="presOf" srcId="{C19E3B8D-664E-4A45-8903-0C558010101E}" destId="{C16F1866-0641-4409-AC2D-A83DD76E158E}" srcOrd="0" destOrd="0" presId="urn:microsoft.com/office/officeart/2008/layout/BendingPictureCaptionList"/>
    <dgm:cxn modelId="{1343EADD-C9ED-48F0-95DC-E36FD70583C5}" srcId="{C19E3B8D-664E-4A45-8903-0C558010101E}" destId="{4177BCD5-FE55-460D-9F7D-1CFE84055244}" srcOrd="1" destOrd="0" parTransId="{54DC63DA-CF4D-4497-8E24-4476959371A8}" sibTransId="{FF78E8DE-023D-4820-98AF-1BF6151AE079}"/>
    <dgm:cxn modelId="{AB58B251-8512-47CF-BB9B-15109EC21521}" srcId="{C19E3B8D-664E-4A45-8903-0C558010101E}" destId="{BAF0FC3A-03E9-4C97-B2E0-6CA707C21AEF}" srcOrd="3" destOrd="0" parTransId="{7AF7BEEB-C1A3-4F31-A11E-9AA87883B824}" sibTransId="{441B9174-6620-48E7-95CE-13B4F53512E5}"/>
    <dgm:cxn modelId="{DE33CA80-579E-4C6A-B1EB-F9A62F52BEA7}" type="presParOf" srcId="{C16F1866-0641-4409-AC2D-A83DD76E158E}" destId="{D81ADBA1-55B4-4463-BDF7-10D981DE596E}" srcOrd="0" destOrd="0" presId="urn:microsoft.com/office/officeart/2008/layout/BendingPictureCaptionList"/>
    <dgm:cxn modelId="{88B2272C-F8C0-4B33-9DD5-32769E1886A3}" type="presParOf" srcId="{D81ADBA1-55B4-4463-BDF7-10D981DE596E}" destId="{63A84AF7-8EE2-47E9-A826-B1E89E1FB029}" srcOrd="0" destOrd="0" presId="urn:microsoft.com/office/officeart/2008/layout/BendingPictureCaptionList"/>
    <dgm:cxn modelId="{D37369DA-8373-4F46-BDC6-DA92197F0AB2}" type="presParOf" srcId="{D81ADBA1-55B4-4463-BDF7-10D981DE596E}" destId="{93601E68-8F9B-4C1D-8921-1BFBDA0E6393}" srcOrd="1" destOrd="0" presId="urn:microsoft.com/office/officeart/2008/layout/BendingPictureCaptionList"/>
    <dgm:cxn modelId="{E440973E-203A-48E4-8560-D2384E835FEB}" type="presParOf" srcId="{C16F1866-0641-4409-AC2D-A83DD76E158E}" destId="{E621E6CB-0806-4019-AA80-2D2CE3E927AC}" srcOrd="1" destOrd="0" presId="urn:microsoft.com/office/officeart/2008/layout/BendingPictureCaptionList"/>
    <dgm:cxn modelId="{6E349D04-AEE2-4B22-BE67-52E60AAB99E2}" type="presParOf" srcId="{C16F1866-0641-4409-AC2D-A83DD76E158E}" destId="{76FBA3F6-3CCD-4204-86A1-B265DCC0338D}" srcOrd="2" destOrd="0" presId="urn:microsoft.com/office/officeart/2008/layout/BendingPictureCaptionList"/>
    <dgm:cxn modelId="{CAFEB9D5-D51E-4A42-A38A-73A71F31A3B4}" type="presParOf" srcId="{76FBA3F6-3CCD-4204-86A1-B265DCC0338D}" destId="{932E441C-5CBA-48C2-88FC-B7C9B3AE345B}" srcOrd="0" destOrd="0" presId="urn:microsoft.com/office/officeart/2008/layout/BendingPictureCaptionList"/>
    <dgm:cxn modelId="{E34304D1-BFA3-4EA9-B8CA-FC19FF7B5669}" type="presParOf" srcId="{76FBA3F6-3CCD-4204-86A1-B265DCC0338D}" destId="{B544BD85-6B34-41F6-9D37-5AF063B45042}" srcOrd="1" destOrd="0" presId="urn:microsoft.com/office/officeart/2008/layout/BendingPictureCaptionList"/>
    <dgm:cxn modelId="{36AABD7C-529C-4DA2-BE08-2BF1D50B87FE}" type="presParOf" srcId="{C16F1866-0641-4409-AC2D-A83DD76E158E}" destId="{2B634AFB-55A2-4149-B0CF-7F55198DBD66}" srcOrd="3" destOrd="0" presId="urn:microsoft.com/office/officeart/2008/layout/BendingPictureCaptionList"/>
    <dgm:cxn modelId="{40C352ED-032A-454E-86A0-1937DD748FF3}" type="presParOf" srcId="{C16F1866-0641-4409-AC2D-A83DD76E158E}" destId="{114593DA-7894-42A2-8948-B2A67A6DF5D0}" srcOrd="4" destOrd="0" presId="urn:microsoft.com/office/officeart/2008/layout/BendingPictureCaptionList"/>
    <dgm:cxn modelId="{17E4282D-3E54-4FF9-94ED-14414006ED64}" type="presParOf" srcId="{114593DA-7894-42A2-8948-B2A67A6DF5D0}" destId="{6B447BB1-56FB-4F34-BB0F-12FD33405531}" srcOrd="0" destOrd="0" presId="urn:microsoft.com/office/officeart/2008/layout/BendingPictureCaptionList"/>
    <dgm:cxn modelId="{E3DC6D0E-0667-4463-96A7-9870E55F4B92}" type="presParOf" srcId="{114593DA-7894-42A2-8948-B2A67A6DF5D0}" destId="{BBDF1B85-244D-4E51-A9BE-BBB87B408F65}" srcOrd="1" destOrd="0" presId="urn:microsoft.com/office/officeart/2008/layout/BendingPictureCaptionList"/>
    <dgm:cxn modelId="{AF7CC1AC-C5FB-4F21-8101-5791A5D456A1}" type="presParOf" srcId="{C16F1866-0641-4409-AC2D-A83DD76E158E}" destId="{1D9C5BEC-3DE9-4B42-9F6A-BD84DE783B82}" srcOrd="5" destOrd="0" presId="urn:microsoft.com/office/officeart/2008/layout/BendingPictureCaptionList"/>
    <dgm:cxn modelId="{58A3BAFA-6CE8-4865-A557-0C5A381F0FA4}" type="presParOf" srcId="{C16F1866-0641-4409-AC2D-A83DD76E158E}" destId="{A58CE7FB-264D-4FC3-972F-87563A915BA1}" srcOrd="6" destOrd="0" presId="urn:microsoft.com/office/officeart/2008/layout/BendingPictureCaptionList"/>
    <dgm:cxn modelId="{9F33AFA3-4907-42F5-8E7E-9C20A779B2D1}" type="presParOf" srcId="{A58CE7FB-264D-4FC3-972F-87563A915BA1}" destId="{40EAD0BB-7E21-4F9F-9449-B9742FF37857}" srcOrd="0" destOrd="0" presId="urn:microsoft.com/office/officeart/2008/layout/BendingPictureCaptionList"/>
    <dgm:cxn modelId="{33802955-BCFF-4923-A137-69A402539D86}" type="presParOf" srcId="{A58CE7FB-264D-4FC3-972F-87563A915BA1}" destId="{159A542A-206C-4DFD-82E8-5FE115834A37}" srcOrd="1" destOrd="0" presId="urn:microsoft.com/office/officeart/2008/layout/BendingPictureCaptionList"/>
    <dgm:cxn modelId="{7AA3A696-A230-4E19-A281-CD3777F9DD66}" type="presParOf" srcId="{C16F1866-0641-4409-AC2D-A83DD76E158E}" destId="{28F37D74-C600-4033-8E38-E3B0C524B782}" srcOrd="7" destOrd="0" presId="urn:microsoft.com/office/officeart/2008/layout/BendingPictureCaptionList"/>
    <dgm:cxn modelId="{DCDEF4F4-3224-4F38-ACA9-2E7F62E650DA}" type="presParOf" srcId="{C16F1866-0641-4409-AC2D-A83DD76E158E}" destId="{2961E5B2-5C61-4064-B350-8E646EF2B550}" srcOrd="8" destOrd="0" presId="urn:microsoft.com/office/officeart/2008/layout/BendingPictureCaptionList"/>
    <dgm:cxn modelId="{C10DF6C1-CAB4-4C16-BACE-9D12B8432455}" type="presParOf" srcId="{2961E5B2-5C61-4064-B350-8E646EF2B550}" destId="{D47A5A8E-081E-4703-A378-4F2619137FB8}" srcOrd="0" destOrd="0" presId="urn:microsoft.com/office/officeart/2008/layout/BendingPictureCaptionList"/>
    <dgm:cxn modelId="{58543934-C50B-4F3C-9EAA-EF7629D493DA}" type="presParOf" srcId="{2961E5B2-5C61-4064-B350-8E646EF2B550}" destId="{748CBB2A-0BD5-4FF6-A691-0E648AB14905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84AF7-8EE2-47E9-A826-B1E89E1FB029}">
      <dsp:nvSpPr>
        <dsp:cNvPr id="0" name=""/>
        <dsp:cNvSpPr/>
      </dsp:nvSpPr>
      <dsp:spPr>
        <a:xfrm>
          <a:off x="394014" y="2602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0" r="-10000"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601E68-8F9B-4C1D-8921-1BFBDA0E6393}">
      <dsp:nvSpPr>
        <dsp:cNvPr id="0" name=""/>
        <dsp:cNvSpPr/>
      </dsp:nvSpPr>
      <dsp:spPr>
        <a:xfrm>
          <a:off x="792090" y="1728190"/>
          <a:ext cx="1806205" cy="56824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переработка </a:t>
          </a: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древесины</a:t>
          </a:r>
        </a:p>
      </dsp:txBody>
      <dsp:txXfrm>
        <a:off x="792090" y="1728190"/>
        <a:ext cx="1806205" cy="568244"/>
      </dsp:txXfrm>
    </dsp:sp>
    <dsp:sp modelId="{932E441C-5CBA-48C2-88FC-B7C9B3AE345B}">
      <dsp:nvSpPr>
        <dsp:cNvPr id="0" name=""/>
        <dsp:cNvSpPr/>
      </dsp:nvSpPr>
      <dsp:spPr>
        <a:xfrm>
          <a:off x="4104447" y="2592287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544BD85-6B34-41F6-9D37-5AF063B45042}">
      <dsp:nvSpPr>
        <dsp:cNvPr id="0" name=""/>
        <dsp:cNvSpPr/>
      </dsp:nvSpPr>
      <dsp:spPr>
        <a:xfrm>
          <a:off x="4176459" y="3888433"/>
          <a:ext cx="2127204" cy="56824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kern="1200" dirty="0" smtClean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развитый агропромышленный комплекс</a:t>
          </a:r>
          <a:endParaRPr lang="ru-RU" sz="1200" b="1" kern="1200" dirty="0">
            <a:solidFill>
              <a:srgbClr val="126F87"/>
            </a:solidFill>
            <a:effectLst/>
            <a:latin typeface="Ubuntu" panose="020B0504030602030204" pitchFamily="34" charset="0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6459" y="3888433"/>
        <a:ext cx="2127204" cy="568244"/>
      </dsp:txXfrm>
    </dsp:sp>
    <dsp:sp modelId="{6B447BB1-56FB-4F34-BB0F-12FD33405531}">
      <dsp:nvSpPr>
        <dsp:cNvPr id="0" name=""/>
        <dsp:cNvSpPr/>
      </dsp:nvSpPr>
      <dsp:spPr>
        <a:xfrm>
          <a:off x="3050789" y="48459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BDF1B85-244D-4E51-A9BE-BBB87B408F65}">
      <dsp:nvSpPr>
        <dsp:cNvPr id="0" name=""/>
        <dsp:cNvSpPr/>
      </dsp:nvSpPr>
      <dsp:spPr>
        <a:xfrm>
          <a:off x="3024334" y="1800197"/>
          <a:ext cx="2620172" cy="48489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широкого спектра грузоподъемного оборудования</a:t>
          </a:r>
          <a:endParaRPr lang="ru-RU" sz="12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3024334" y="1800197"/>
        <a:ext cx="2620172" cy="484894"/>
      </dsp:txXfrm>
    </dsp:sp>
    <dsp:sp modelId="{40EAD0BB-7E21-4F9F-9449-B9742FF37857}">
      <dsp:nvSpPr>
        <dsp:cNvPr id="0" name=""/>
        <dsp:cNvSpPr/>
      </dsp:nvSpPr>
      <dsp:spPr>
        <a:xfrm>
          <a:off x="1296143" y="2592281"/>
          <a:ext cx="2029444" cy="1623555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l="-10000" r="-10000"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59A542A-206C-4DFD-82E8-5FE115834A37}">
      <dsp:nvSpPr>
        <dsp:cNvPr id="0" name=""/>
        <dsp:cNvSpPr/>
      </dsp:nvSpPr>
      <dsp:spPr>
        <a:xfrm>
          <a:off x="648075" y="3653667"/>
          <a:ext cx="2667711" cy="810828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молочной продукции, сыров, мясной продукции, пищевых продуктов</a:t>
          </a:r>
          <a:endParaRPr lang="ru-RU" sz="12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648075" y="3653667"/>
        <a:ext cx="2667711" cy="810828"/>
      </dsp:txXfrm>
    </dsp:sp>
    <dsp:sp modelId="{D47A5A8E-081E-4703-A378-4F2619137FB8}">
      <dsp:nvSpPr>
        <dsp:cNvPr id="0" name=""/>
        <dsp:cNvSpPr/>
      </dsp:nvSpPr>
      <dsp:spPr>
        <a:xfrm>
          <a:off x="5799322" y="59411"/>
          <a:ext cx="2029444" cy="2018469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solidFill>
            <a:srgbClr val="126F87"/>
          </a:solidFill>
        </a:ln>
        <a:effectLst>
          <a:outerShdw blurRad="50800" dist="12700" dir="528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8CBB2A-0BD5-4FF6-A691-0E648AB14905}">
      <dsp:nvSpPr>
        <dsp:cNvPr id="0" name=""/>
        <dsp:cNvSpPr/>
      </dsp:nvSpPr>
      <dsp:spPr>
        <a:xfrm>
          <a:off x="5895324" y="1800202"/>
          <a:ext cx="2097564" cy="56824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Производство  обуви, спецодежды, </a:t>
          </a:r>
          <a:r>
            <a:rPr lang="ru-RU" sz="1200" b="1" kern="1200" dirty="0" err="1" smtClean="0">
              <a:solidFill>
                <a:srgbClr val="126F87"/>
              </a:solidFill>
              <a:latin typeface="Ubuntu" panose="020B0504030602030204" pitchFamily="34" charset="0"/>
            </a:rPr>
            <a:t>спецобуви</a:t>
          </a:r>
          <a:r>
            <a:rPr lang="ru-RU" sz="12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, средств </a:t>
          </a:r>
          <a:r>
            <a:rPr lang="ru-RU" sz="1200" b="1" kern="1200" dirty="0" err="1" smtClean="0">
              <a:solidFill>
                <a:srgbClr val="126F87"/>
              </a:solidFill>
              <a:latin typeface="Ubuntu" panose="020B0504030602030204" pitchFamily="34" charset="0"/>
            </a:rPr>
            <a:t>инд.защиты</a:t>
          </a:r>
          <a:endParaRPr lang="ru-RU" sz="12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5895324" y="1800202"/>
        <a:ext cx="2097564" cy="568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0.68627</cdr:x>
      <cdr:y>0.12954</cdr:y>
    </cdr:from>
    <cdr:to>
      <cdr:x>0.76471</cdr:x>
      <cdr:y>0.22281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>
          <a:off x="2520279" y="300062"/>
          <a:ext cx="288032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0.7541</cdr:x>
      <cdr:y>0</cdr:y>
    </cdr:from>
    <cdr:to>
      <cdr:x>0.80328</cdr:x>
      <cdr:y>0.09677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3312368" y="0"/>
          <a:ext cx="216024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0.42699</cdr:x>
      <cdr:y>0.20513</cdr:y>
    </cdr:from>
    <cdr:to>
      <cdr:x>0.65332</cdr:x>
      <cdr:y>0.43655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998555" y="576064"/>
          <a:ext cx="1059342" cy="6499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0.67237</cdr:x>
      <cdr:y>0.24493</cdr:y>
    </cdr:from>
    <cdr:to>
      <cdr:x>0.71852</cdr:x>
      <cdr:y>0.42442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3147063" y="687843"/>
          <a:ext cx="216006" cy="50406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0.70371</cdr:x>
      <cdr:y>0.02991</cdr:y>
    </cdr:from>
    <cdr:to>
      <cdr:x>0.8409</cdr:x>
      <cdr:y>0.10076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2880321" y="109835"/>
          <a:ext cx="561522" cy="26020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0.37446</cdr:x>
      <cdr:y>0.2279</cdr:y>
    </cdr:from>
    <cdr:to>
      <cdr:x>0.5</cdr:x>
      <cdr:y>0.36647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375163" y="804119"/>
          <a:ext cx="461041" cy="48893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0.5625</cdr:x>
      <cdr:y>0.25724</cdr:y>
    </cdr:from>
    <cdr:to>
      <cdr:x>0.7889</cdr:x>
      <cdr:y>0.45927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2592288" y="969040"/>
          <a:ext cx="1043367" cy="76111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0.85526</cdr:x>
      <cdr:y>0.45522</cdr:y>
    </cdr:from>
    <cdr:to>
      <cdr:x>0.9069</cdr:x>
      <cdr:y>0.516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4680520" y="1470833"/>
          <a:ext cx="282606" cy="19638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0.03427</cdr:x>
      <cdr:y>0.7405</cdr:y>
    </cdr:from>
    <cdr:to>
      <cdr:x>0.30956</cdr:x>
      <cdr:y>0.85596</cdr:y>
    </cdr:to>
    <cdr:sp macro="" textlink="">
      <cdr:nvSpPr>
        <cdr:cNvPr id="2" name="Скругленный прямоугольник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01468" y="4442376"/>
          <a:ext cx="2421402" cy="692696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chemeClr val="bg1"/>
        </a:solidFill>
        <a:ln xmlns:a="http://schemas.openxmlformats.org/drawingml/2006/main" w="3175">
          <a:solidFill>
            <a:schemeClr val="tx2">
              <a:lumMod val="60000"/>
              <a:lumOff val="40000"/>
            </a:schemeClr>
          </a:solidFill>
        </a:ln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ts val="0"/>
            </a:spcBef>
            <a:buNone/>
          </a:pP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13 заседаний </a:t>
          </a:r>
        </a:p>
        <a:p xmlns:a="http://schemas.openxmlformats.org/drawingml/2006/main">
          <a:pPr algn="ctr">
            <a:spcBef>
              <a:spcPts val="0"/>
            </a:spcBef>
            <a:buNone/>
          </a:pPr>
          <a:r>
            <a:rPr lang="ru-RU" sz="1400" b="1" dirty="0">
              <a:latin typeface="Times New Roman" pitchFamily="18" charset="0"/>
              <a:cs typeface="Times New Roman" pitchFamily="18" charset="0"/>
            </a:rPr>
            <a:t>е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диной межведомственной комиссии</a:t>
          </a:r>
        </a:p>
      </cdr:txBody>
    </cdr:sp>
  </cdr:relSizeAnchor>
  <cdr:relSizeAnchor xmlns:cdr="http://schemas.openxmlformats.org/drawingml/2006/chartDrawing">
    <cdr:from>
      <cdr:x>0.34384</cdr:x>
      <cdr:y>0.75103</cdr:y>
    </cdr:from>
    <cdr:to>
      <cdr:x>0.54031</cdr:x>
      <cdr:y>0.84829</cdr:y>
    </cdr:to>
    <cdr:sp macro="" textlink="">
      <cdr:nvSpPr>
        <cdr:cNvPr id="3" name="Скругленный прямоугольник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024335" y="4505565"/>
          <a:ext cx="1728192" cy="583494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chemeClr val="bg1"/>
        </a:solidFill>
        <a:ln xmlns:a="http://schemas.openxmlformats.org/drawingml/2006/main" w="3175">
          <a:solidFill>
            <a:schemeClr val="tx2">
              <a:lumMod val="60000"/>
              <a:lumOff val="40000"/>
            </a:schemeClr>
          </a:solidFill>
        </a:ln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ts val="0"/>
            </a:spcBef>
            <a:buNone/>
          </a:pP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14 информационных визитов</a:t>
          </a:r>
        </a:p>
      </cdr:txBody>
    </cdr:sp>
  </cdr:relSizeAnchor>
  <cdr:relSizeAnchor xmlns:cdr="http://schemas.openxmlformats.org/drawingml/2006/chartDrawing">
    <cdr:from>
      <cdr:x>0.78489</cdr:x>
      <cdr:y>0.7525</cdr:y>
    </cdr:from>
    <cdr:to>
      <cdr:x>0.98137</cdr:x>
      <cdr:y>0.84976</cdr:y>
    </cdr:to>
    <cdr:sp macro="" textlink="">
      <cdr:nvSpPr>
        <cdr:cNvPr id="4" name="Скругленный прямоугольник 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903761" y="4514384"/>
          <a:ext cx="1728192" cy="583494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chemeClr val="bg1"/>
        </a:solidFill>
        <a:ln xmlns:a="http://schemas.openxmlformats.org/drawingml/2006/main" w="3175">
          <a:solidFill>
            <a:schemeClr val="tx2">
              <a:lumMod val="60000"/>
              <a:lumOff val="40000"/>
            </a:schemeClr>
          </a:solidFill>
        </a:ln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ts val="0"/>
            </a:spcBef>
            <a:buNone/>
          </a:pP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11 нарушений выявлено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chart" Target="../charts/char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990656" cy="3746847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Отчет </a:t>
            </a:r>
            <a:br>
              <a:rPr lang="ru-RU" sz="2400" b="1" dirty="0" smtClean="0"/>
            </a:br>
            <a:r>
              <a:rPr lang="ru-RU" sz="2400" b="1" dirty="0" smtClean="0"/>
              <a:t>о </a:t>
            </a:r>
            <a:r>
              <a:rPr lang="ru-RU" sz="2400" b="1" dirty="0"/>
              <a:t>реализации Стратегии социально-экономического развития </a:t>
            </a:r>
            <a:r>
              <a:rPr lang="ru-RU" sz="2400" b="1" dirty="0" smtClean="0"/>
              <a:t>муниципального </a:t>
            </a:r>
            <a:r>
              <a:rPr lang="ru-RU" sz="2400" b="1" dirty="0"/>
              <a:t>образования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Слободской </a:t>
            </a:r>
            <a:r>
              <a:rPr lang="ru-RU" sz="2400" b="1" dirty="0"/>
              <a:t>муниципальный район Кировской области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на  период  до  2035  года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за </a:t>
            </a:r>
            <a:r>
              <a:rPr lang="ru-RU" sz="2400" b="1" dirty="0" smtClean="0"/>
              <a:t>2024 </a:t>
            </a:r>
            <a:r>
              <a:rPr lang="ru-RU" sz="2400" b="1" dirty="0"/>
              <a:t>год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" name="Picture 2" descr="http://getbg.net/upload/full/583619_rus_shirokoformatnyie_flag-rossii_strana_edinaya-r_3000x1144_www.GetBg.n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" y="2"/>
            <a:ext cx="9144000" cy="306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min\Desktop\Untitled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07" y="116632"/>
            <a:ext cx="1143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893399" y="5412834"/>
            <a:ext cx="2973536" cy="530276"/>
            <a:chOff x="3131840" y="6485912"/>
            <a:chExt cx="2757512" cy="349676"/>
          </a:xfrm>
        </p:grpSpPr>
        <p:pic>
          <p:nvPicPr>
            <p:cNvPr id="8" name="Picture 3" descr="C:\Users\Admin\Documents\PSD\Администрация\Презентации\для-страницы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8000"/>
                      </a14:imgEffect>
                      <a14:imgEffect>
                        <a14:brightnessContrast bright="21000" contrast="-2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03" r="49977"/>
            <a:stretch/>
          </p:blipFill>
          <p:spPr bwMode="auto">
            <a:xfrm>
              <a:off x="3131840" y="6576810"/>
              <a:ext cx="1101840" cy="257702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Заголовок 1"/>
            <p:cNvSpPr txBox="1">
              <a:spLocks/>
            </p:cNvSpPr>
            <p:nvPr/>
          </p:nvSpPr>
          <p:spPr>
            <a:xfrm>
              <a:off x="4139952" y="6576810"/>
              <a:ext cx="797748" cy="23656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600" b="1" dirty="0" smtClean="0">
                  <a:solidFill>
                    <a:srgbClr val="003192"/>
                  </a:solidFill>
                  <a:latin typeface="Century Gothic" pitchFamily="34" charset="0"/>
                </a:rPr>
                <a:t>20</a:t>
              </a:r>
              <a:r>
                <a:rPr lang="ru-RU" sz="1600" b="1" dirty="0" smtClean="0">
                  <a:solidFill>
                    <a:srgbClr val="003192"/>
                  </a:solidFill>
                  <a:latin typeface="Century Gothic" pitchFamily="34" charset="0"/>
                </a:rPr>
                <a:t>25 г.</a:t>
              </a:r>
              <a:endParaRPr lang="ru-RU" sz="1400" b="1" dirty="0">
                <a:solidFill>
                  <a:srgbClr val="003192"/>
                </a:solidFill>
                <a:latin typeface="Century Gothic" pitchFamily="34" charset="0"/>
              </a:endParaRPr>
            </a:p>
          </p:txBody>
        </p:sp>
        <p:pic>
          <p:nvPicPr>
            <p:cNvPr id="10" name="Picture 3" descr="C:\Users\Admin\Documents\PSD\Администрация\Презентации\для-страницы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8000"/>
                      </a14:imgEffect>
                      <a14:imgEffect>
                        <a14:brightnessContrast bright="21000" contrast="-2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 bwMode="auto">
            <a:xfrm>
              <a:off x="4788024" y="6485912"/>
              <a:ext cx="1101328" cy="349676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194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476673"/>
            <a:ext cx="835292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высокого качества жизни населения и повышение привлекательности Слободского района путем формирования более современной конкурентоспособной структуры экономики, увеличение инвестиционной привлекательности района, сохранение и развитие человеческого потенциала, создание безопасной и комфортной среды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НАПРАВЛЕНИЯ: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5292080" y="6030212"/>
            <a:ext cx="3096344" cy="2880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муниципальная программа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467544" y="5627190"/>
            <a:ext cx="4104456" cy="94449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dirty="0">
                <a:latin typeface="+mn-lt"/>
                <a:cs typeface="Times New Roman" pitchFamily="18" charset="0"/>
              </a:rPr>
              <a:t>Общая сумма расходов  </a:t>
            </a:r>
            <a:endParaRPr lang="ru-RU" sz="1600" dirty="0" smtClean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dirty="0" smtClean="0">
                <a:latin typeface="+mn-lt"/>
                <a:cs typeface="Times New Roman" pitchFamily="18" charset="0"/>
              </a:rPr>
              <a:t>за </a:t>
            </a:r>
            <a:r>
              <a:rPr lang="ru-RU" sz="1600" dirty="0">
                <a:latin typeface="+mn-lt"/>
                <a:cs typeface="Times New Roman" pitchFamily="18" charset="0"/>
              </a:rPr>
              <a:t>счет всех источников </a:t>
            </a:r>
            <a:r>
              <a:rPr lang="ru-RU" sz="1600" dirty="0" smtClean="0">
                <a:latin typeface="+mn-lt"/>
                <a:cs typeface="Times New Roman" pitchFamily="18" charset="0"/>
              </a:rPr>
              <a:t>финансирования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1184,2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1600" b="1" dirty="0">
                <a:latin typeface="+mn-lt"/>
                <a:cs typeface="Times New Roman" pitchFamily="18" charset="0"/>
              </a:rPr>
              <a:t>млн. </a:t>
            </a:r>
            <a:r>
              <a:rPr lang="ru-RU" sz="1600" b="1" dirty="0" smtClean="0">
                <a:latin typeface="+mn-lt"/>
                <a:cs typeface="Times New Roman" pitchFamily="18" charset="0"/>
              </a:rPr>
              <a:t>руб.</a:t>
            </a:r>
            <a:r>
              <a:rPr lang="ru-RU" sz="1600" dirty="0" smtClean="0">
                <a:latin typeface="+mn-lt"/>
                <a:cs typeface="Times New Roman" pitchFamily="18" charset="0"/>
              </a:rPr>
              <a:t> (</a:t>
            </a:r>
            <a:r>
              <a:rPr lang="ru-RU" sz="1600" b="1" dirty="0" smtClean="0">
                <a:latin typeface="+mn-lt"/>
              </a:rPr>
              <a:t>97,3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1600" b="1" dirty="0">
                <a:latin typeface="+mn-lt"/>
                <a:cs typeface="Times New Roman" pitchFamily="18" charset="0"/>
              </a:rPr>
              <a:t>%)</a:t>
            </a:r>
            <a:endParaRPr lang="ru-RU" sz="1600" dirty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467544" y="1581650"/>
            <a:ext cx="2448272" cy="47919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Развитие экономики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>
            <a:spLocks noChangeArrowheads="1"/>
          </p:cNvSpPr>
          <p:nvPr/>
        </p:nvSpPr>
        <p:spPr bwMode="auto">
          <a:xfrm>
            <a:off x="6268698" y="1566586"/>
            <a:ext cx="2585156" cy="47919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Безопасная и комфортная среда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3365866" y="1588878"/>
            <a:ext cx="2556284" cy="45690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Развитие человеческого потенциала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467544" y="2385680"/>
            <a:ext cx="2448272" cy="683279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улучшение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инвестиционной привлекательности и реализация мер по созданию благоприятной деловой среды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467544" y="3159473"/>
            <a:ext cx="2434877" cy="46863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создание диверсифицированной экономики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467544" y="3683194"/>
            <a:ext cx="2448272" cy="862716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повышение устойчивости финансово-экономической системы и эффективности управления и распоряжения муниципальным имуществом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467544" y="4688059"/>
            <a:ext cx="2451502" cy="683279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повышение эффективности муниципального управления и развитие гражданского общества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3367454" y="2428129"/>
            <a:ext cx="2554696" cy="683279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спорта, формирование здорового образа жизни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3382573" y="3261575"/>
            <a:ext cx="2539578" cy="52520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обеспечение качественного образования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3382572" y="3914707"/>
            <a:ext cx="2539577" cy="51749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культуры и досуга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3382572" y="4688058"/>
            <a:ext cx="2539577" cy="683279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создание условий для всесторонней реализации потенциала молодежи и его активное использование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6268698" y="2197604"/>
            <a:ext cx="2593948" cy="683279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рациональное использование территории, обеспечение населения доступными и качественными условиями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жизнедея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тельности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6268698" y="3020262"/>
            <a:ext cx="2592288" cy="36087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создание комфортной среды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6268699" y="3544301"/>
            <a:ext cx="2592288" cy="467414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жилищно-коммунального комплекса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>
            <a:spLocks noChangeArrowheads="1"/>
          </p:cNvSpPr>
          <p:nvPr/>
        </p:nvSpPr>
        <p:spPr bwMode="auto">
          <a:xfrm>
            <a:off x="6268699" y="4114552"/>
            <a:ext cx="2585156" cy="464384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современной и развитой инфраструктуры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6268698" y="4681773"/>
            <a:ext cx="2592288" cy="53830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обеспечение благоприятной окружающей среды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6268698" y="5289006"/>
            <a:ext cx="2585156" cy="46660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обеспечение безопасности жизнедеятельности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95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589240"/>
            <a:ext cx="8280920" cy="58296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Демография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/>
              <a:t>Городское</a:t>
            </a:r>
            <a:r>
              <a:rPr lang="ru-RU" dirty="0" smtClean="0"/>
              <a:t> </a:t>
            </a:r>
            <a:r>
              <a:rPr lang="ru-RU" sz="2000" dirty="0" smtClean="0"/>
              <a:t>(чел.)</a:t>
            </a:r>
            <a:endParaRPr lang="ru-RU" sz="2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10261648"/>
              </p:ext>
            </p:extLst>
          </p:nvPr>
        </p:nvGraphicFramePr>
        <p:xfrm>
          <a:off x="251520" y="1484784"/>
          <a:ext cx="3672407" cy="2316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2000" dirty="0" smtClean="0"/>
              <a:t>Сельское (чел.)</a:t>
            </a:r>
            <a:endParaRPr lang="ru-RU" sz="20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578330753"/>
              </p:ext>
            </p:extLst>
          </p:nvPr>
        </p:nvGraphicFramePr>
        <p:xfrm>
          <a:off x="4427984" y="1412776"/>
          <a:ext cx="439248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9904088"/>
              </p:ext>
            </p:extLst>
          </p:nvPr>
        </p:nvGraphicFramePr>
        <p:xfrm>
          <a:off x="3995936" y="3392996"/>
          <a:ext cx="468052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Picture 2" descr="Группа людей бизнес команда concept.crowd бизнес — стоковый вектор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865" y="116632"/>
            <a:ext cx="1741206" cy="104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77072"/>
            <a:ext cx="35283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+mj-lt"/>
              </a:rPr>
              <a:t>Численность постоянного населения среднегодовая (чел.)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267744" y="4797152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0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Миграционный </a:t>
            </a:r>
            <a:r>
              <a:rPr lang="ru-RU" dirty="0"/>
              <a:t>прирост  (отток)</a:t>
            </a:r>
          </a:p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45897896"/>
              </p:ext>
            </p:extLst>
          </p:nvPr>
        </p:nvGraphicFramePr>
        <p:xfrm>
          <a:off x="323527" y="1412775"/>
          <a:ext cx="4093025" cy="3672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Естественный прирост населения, чел.</a:t>
            </a:r>
            <a:endParaRPr lang="ru-RU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432919694"/>
              </p:ext>
            </p:extLst>
          </p:nvPr>
        </p:nvGraphicFramePr>
        <p:xfrm>
          <a:off x="4645024" y="1328737"/>
          <a:ext cx="3887416" cy="2748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8" name="Picture 4" descr="C:\Users\Пользователь\Desktop\2018-08-08-30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20" y="1048567"/>
            <a:ext cx="1588529" cy="89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2542346"/>
              </p:ext>
            </p:extLst>
          </p:nvPr>
        </p:nvGraphicFramePr>
        <p:xfrm>
          <a:off x="3131840" y="4005064"/>
          <a:ext cx="5688632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4824980"/>
            <a:ext cx="345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</a:rPr>
              <a:t>Численность детей в возрасте от 0 до 17 лет включительно на конец года, чел.</a:t>
            </a:r>
          </a:p>
        </p:txBody>
      </p:sp>
      <p:pic>
        <p:nvPicPr>
          <p:cNvPr id="11" name="Picture 3" descr="C:\Users\Пользователь\Desktop\dc7c85d6ff5a1b46d84b47bc6e15711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50" y="5859881"/>
            <a:ext cx="1477639" cy="78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0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08" y="4869160"/>
            <a:ext cx="6903792" cy="130304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Численность занятого населения, включая занятых по найму у индивидуальных предпринимателей (чел.)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7525195"/>
              </p:ext>
            </p:extLst>
          </p:nvPr>
        </p:nvGraphicFramePr>
        <p:xfrm>
          <a:off x="323528" y="485964"/>
          <a:ext cx="5472608" cy="3231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8" name="Picture 2" descr="C:\Users\Пользователь\Desktop\837985fb1e5b343a2dd45adf6218554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059" y="5789375"/>
            <a:ext cx="1892875" cy="102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4347987" y="3981248"/>
            <a:ext cx="2660218" cy="10848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78 бизнес-планов </a:t>
            </a:r>
          </a:p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заключения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социального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контракта и ведения ПД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6636270" y="1906053"/>
            <a:ext cx="1953766" cy="100044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39 %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освободившихся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из мест лишения свободы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6636270" y="890631"/>
            <a:ext cx="1953766" cy="40275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216 подростков </a:t>
            </a: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6636270" y="439544"/>
            <a:ext cx="1953766" cy="32833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Трудоустроено:</a:t>
            </a: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683568" y="3785703"/>
            <a:ext cx="2923879" cy="2880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0,05 % уровень безработицы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7069750" y="4149438"/>
            <a:ext cx="1966746" cy="5760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бизнес-плана </a:t>
            </a:r>
          </a:p>
          <a:p>
            <a:pPr algn="ctr"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 развитие ИПД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6636270" y="1380541"/>
            <a:ext cx="1953766" cy="40275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97 человек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6632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Задача «Создание диверсифицированной экономики»</a:t>
            </a:r>
            <a:endParaRPr lang="ru-RU" b="1" dirty="0"/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467544" y="4219207"/>
            <a:ext cx="1224136" cy="5826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529 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+mn-lt"/>
              </a:rPr>
              <a:t>вакансий </a:t>
            </a: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1907704" y="4168203"/>
            <a:ext cx="1872208" cy="68467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55 вакансий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1 человека</a:t>
            </a: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1259632" y="6245271"/>
            <a:ext cx="1976301" cy="573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заключения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 ОРВ МНПА</a:t>
            </a: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5916255" y="3029247"/>
            <a:ext cx="3120241" cy="88471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работодателя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заключили трудовой договор с ранее неоформленным</a:t>
            </a: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7069750" y="4882929"/>
            <a:ext cx="1966746" cy="71378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 социальных контракта на поиск работы</a:t>
            </a:r>
          </a:p>
        </p:txBody>
      </p:sp>
    </p:spTree>
    <p:extLst>
      <p:ext uri="{BB962C8B-B14F-4D97-AF65-F5344CB8AC3E}">
        <p14:creationId xmlns:p14="http://schemas.microsoft.com/office/powerpoint/2010/main" val="193342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8024" y="683595"/>
            <a:ext cx="2304256" cy="75608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6959912"/>
              </p:ext>
            </p:extLst>
          </p:nvPr>
        </p:nvGraphicFramePr>
        <p:xfrm>
          <a:off x="107505" y="858832"/>
          <a:ext cx="8795862" cy="5999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49" name="Picture 1" descr="C:\Users\Пользователь\Desktop\D-yBFZIWsAAvIhN.jpg 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266" y="1092857"/>
            <a:ext cx="1892101" cy="104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2781590" y="6208042"/>
            <a:ext cx="2016224" cy="61763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/>
              <a:t>5</a:t>
            </a:r>
            <a:r>
              <a:rPr lang="ru-RU" sz="1400" b="1" dirty="0" smtClean="0"/>
              <a:t> работодателей </a:t>
            </a:r>
            <a:r>
              <a:rPr lang="ru-RU" sz="1400" b="1" dirty="0"/>
              <a:t>повысили </a:t>
            </a:r>
            <a:endParaRPr lang="ru-RU" sz="1400" b="1" dirty="0" smtClean="0"/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/>
              <a:t>заработную </a:t>
            </a:r>
            <a:r>
              <a:rPr lang="ru-RU" sz="1400" b="1" dirty="0"/>
              <a:t>плату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5220072" y="6209929"/>
            <a:ext cx="1728192" cy="6480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241,9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руб. дополнительно поступило НДФЛ </a:t>
            </a:r>
          </a:p>
        </p:txBody>
      </p:sp>
      <p:sp>
        <p:nvSpPr>
          <p:cNvPr id="13" name="Заголовок 4"/>
          <p:cNvSpPr txBox="1">
            <a:spLocks/>
          </p:cNvSpPr>
          <p:nvPr/>
        </p:nvSpPr>
        <p:spPr>
          <a:xfrm>
            <a:off x="619944" y="476673"/>
            <a:ext cx="7696472" cy="38215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cs typeface="Times New Roman" pitchFamily="18" charset="0"/>
              </a:rPr>
              <a:t>Среднемесячная  номинальная начисленная заработная плата </a:t>
            </a:r>
            <a:r>
              <a:rPr lang="ru-RU" sz="2000" dirty="0" smtClean="0">
                <a:cs typeface="Times New Roman" pitchFamily="18" charset="0"/>
              </a:rPr>
              <a:t>51  980 </a:t>
            </a:r>
            <a:r>
              <a:rPr lang="ru-RU" sz="1400" dirty="0" smtClean="0">
                <a:cs typeface="Times New Roman" pitchFamily="18" charset="0"/>
              </a:rPr>
              <a:t>рублей </a:t>
            </a:r>
            <a:r>
              <a:rPr lang="ru-RU" sz="2000" dirty="0" smtClean="0">
                <a:cs typeface="Times New Roman" pitchFamily="18" charset="0"/>
              </a:rPr>
              <a:t>(117,9%) 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5076056" y="5373216"/>
            <a:ext cx="1728192" cy="58349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57 объектов ведения ПД посещено</a:t>
            </a:r>
          </a:p>
        </p:txBody>
      </p:sp>
    </p:spTree>
    <p:extLst>
      <p:ext uri="{BB962C8B-B14F-4D97-AF65-F5344CB8AC3E}">
        <p14:creationId xmlns:p14="http://schemas.microsoft.com/office/powerpoint/2010/main" val="22566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1573" y="5297388"/>
            <a:ext cx="6781800" cy="1600200"/>
          </a:xfrm>
        </p:spPr>
        <p:txBody>
          <a:bodyPr>
            <a:normAutofit/>
          </a:bodyPr>
          <a:lstStyle/>
          <a:p>
            <a:r>
              <a:rPr lang="ru-RU" sz="2400" dirty="0"/>
              <a:t>Среднее и малое </a:t>
            </a:r>
            <a:r>
              <a:rPr lang="ru-RU" sz="2400" dirty="0" smtClean="0"/>
              <a:t>предпринимательство,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т</a:t>
            </a:r>
            <a:r>
              <a:rPr lang="ru-RU" sz="2400" dirty="0" smtClean="0">
                <a:cs typeface="Times New Roman" panose="02020603050405020304" pitchFamily="18" charset="0"/>
              </a:rPr>
              <a:t>орговля и услуги населению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24" y="4557825"/>
            <a:ext cx="864096" cy="8640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7377" y="1700808"/>
            <a:ext cx="837309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b="1" dirty="0" smtClean="0"/>
          </a:p>
          <a:p>
            <a:endParaRPr lang="ru-RU" sz="1400" dirty="0"/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755576" y="491187"/>
            <a:ext cx="1656184" cy="593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338,9 ед. СМСП</a:t>
            </a: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2565698" y="470695"/>
            <a:ext cx="3158430" cy="8700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41,3 %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+mn-lt"/>
              </a:rPr>
              <a:t>д</a:t>
            </a:r>
            <a:r>
              <a:rPr lang="ru-RU" sz="1400" b="1" dirty="0" smtClean="0">
                <a:latin typeface="+mn-lt"/>
              </a:rPr>
              <a:t>оля среднесписочной численности работников СМСП</a:t>
            </a:r>
            <a:endParaRPr lang="ru-RU" sz="14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5905926" y="506929"/>
            <a:ext cx="219206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Оборот СМП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3 908,7 млн. руб.</a:t>
            </a: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5887273" y="1084537"/>
            <a:ext cx="2210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Оборот ССП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2 783,1 млн. руб.</a:t>
            </a:r>
          </a:p>
        </p:txBody>
      </p:sp>
      <p:pic>
        <p:nvPicPr>
          <p:cNvPr id="2050" name="Picture 2" descr="https://avatars.mds.yandex.net/i?id=b46e031648ea69a692d34690f911fe6f674fbf50-12439486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632" y="1631080"/>
            <a:ext cx="1800200" cy="100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999723" y="613382"/>
            <a:ext cx="437" cy="3024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566574" y="490839"/>
            <a:ext cx="17962" cy="3088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6149374" y="541024"/>
            <a:ext cx="0" cy="320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6185337" y="1131531"/>
            <a:ext cx="0" cy="338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818314" y="1388395"/>
            <a:ext cx="1904123" cy="48537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ТОРГОВАЯ СЕТЬ:</a:t>
            </a:r>
          </a:p>
        </p:txBody>
      </p:sp>
      <p:sp>
        <p:nvSpPr>
          <p:cNvPr id="26" name="Скругленный прямоугольник 25"/>
          <p:cNvSpPr>
            <a:spLocks noChangeArrowheads="1"/>
          </p:cNvSpPr>
          <p:nvPr/>
        </p:nvSpPr>
        <p:spPr bwMode="auto">
          <a:xfrm>
            <a:off x="811429" y="1954274"/>
            <a:ext cx="1904123" cy="46957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144 стационарных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+mn-lt"/>
                <a:cs typeface="Times New Roman" pitchFamily="18" charset="0"/>
              </a:rPr>
              <a:t>(</a:t>
            </a:r>
            <a:r>
              <a:rPr lang="en-US" sz="1400" b="1" dirty="0" smtClean="0">
                <a:latin typeface="+mn-lt"/>
                <a:cs typeface="Times New Roman" pitchFamily="18" charset="0"/>
              </a:rPr>
              <a:t>S –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1400" b="1" dirty="0">
                <a:latin typeface="+mn-lt"/>
                <a:cs typeface="Times New Roman" pitchFamily="18" charset="0"/>
              </a:rPr>
              <a:t>14 540,2 </a:t>
            </a:r>
            <a:r>
              <a:rPr lang="ru-RU" sz="1400" b="1" dirty="0" err="1" smtClean="0">
                <a:latin typeface="+mn-lt"/>
                <a:cs typeface="Times New Roman" pitchFamily="18" charset="0"/>
              </a:rPr>
              <a:t>кв.м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)</a:t>
            </a:r>
            <a:endParaRPr lang="ru-RU" sz="1400" b="1" dirty="0">
              <a:latin typeface="+mn-lt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 </a:t>
            </a:r>
          </a:p>
        </p:txBody>
      </p:sp>
      <p:sp>
        <p:nvSpPr>
          <p:cNvPr id="27" name="Скругленный прямоугольник 26"/>
          <p:cNvSpPr>
            <a:spLocks noChangeArrowheads="1"/>
          </p:cNvSpPr>
          <p:nvPr/>
        </p:nvSpPr>
        <p:spPr bwMode="auto">
          <a:xfrm>
            <a:off x="804548" y="2514089"/>
            <a:ext cx="1904123" cy="30077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48 нестационарных </a:t>
            </a:r>
          </a:p>
        </p:txBody>
      </p:sp>
      <p:sp>
        <p:nvSpPr>
          <p:cNvPr id="28" name="Скругленный прямоугольник 27"/>
          <p:cNvSpPr>
            <a:spLocks noChangeArrowheads="1"/>
          </p:cNvSpPr>
          <p:nvPr/>
        </p:nvSpPr>
        <p:spPr bwMode="auto">
          <a:xfrm>
            <a:off x="1218256" y="2858535"/>
            <a:ext cx="1104238" cy="32240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1 киоск </a:t>
            </a:r>
          </a:p>
        </p:txBody>
      </p:sp>
      <p:sp>
        <p:nvSpPr>
          <p:cNvPr id="29" name="Скругленный прямоугольник 28"/>
          <p:cNvSpPr>
            <a:spLocks noChangeArrowheads="1"/>
          </p:cNvSpPr>
          <p:nvPr/>
        </p:nvSpPr>
        <p:spPr bwMode="auto">
          <a:xfrm>
            <a:off x="832080" y="3253003"/>
            <a:ext cx="1890357" cy="386331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Лицензия на алкоголь:</a:t>
            </a:r>
          </a:p>
        </p:txBody>
      </p:sp>
      <p:sp>
        <p:nvSpPr>
          <p:cNvPr id="30" name="Скругленный прямоугольник 29"/>
          <p:cNvSpPr>
            <a:spLocks noChangeArrowheads="1"/>
          </p:cNvSpPr>
          <p:nvPr/>
        </p:nvSpPr>
        <p:spPr bwMode="auto">
          <a:xfrm>
            <a:off x="661573" y="3746160"/>
            <a:ext cx="2354483" cy="4111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28 организаций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в 69 торговых точках </a:t>
            </a:r>
          </a:p>
        </p:txBody>
      </p:sp>
      <p:sp>
        <p:nvSpPr>
          <p:cNvPr id="31" name="Скругленный прямоугольник 30"/>
          <p:cNvSpPr>
            <a:spLocks noChangeArrowheads="1"/>
          </p:cNvSpPr>
          <p:nvPr/>
        </p:nvSpPr>
        <p:spPr bwMode="auto">
          <a:xfrm>
            <a:off x="661572" y="4245567"/>
            <a:ext cx="2354483" cy="4307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+mn-lt"/>
                <a:cs typeface="Times New Roman" pitchFamily="18" charset="0"/>
              </a:rPr>
              <a:t>6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 организаций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в 10 объектах общепита</a:t>
            </a:r>
          </a:p>
        </p:txBody>
      </p:sp>
      <p:sp>
        <p:nvSpPr>
          <p:cNvPr id="32" name="Скругленный прямоугольник 31"/>
          <p:cNvSpPr>
            <a:spLocks noChangeArrowheads="1"/>
          </p:cNvSpPr>
          <p:nvPr/>
        </p:nvSpPr>
        <p:spPr bwMode="auto">
          <a:xfrm>
            <a:off x="999723" y="4749027"/>
            <a:ext cx="1678179" cy="386331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Торговля пивом (без лицензии):</a:t>
            </a:r>
          </a:p>
        </p:txBody>
      </p:sp>
      <p:sp>
        <p:nvSpPr>
          <p:cNvPr id="33" name="Скругленный прямоугольник 32"/>
          <p:cNvSpPr>
            <a:spLocks noChangeArrowheads="1"/>
          </p:cNvSpPr>
          <p:nvPr/>
        </p:nvSpPr>
        <p:spPr bwMode="auto">
          <a:xfrm>
            <a:off x="755576" y="5186892"/>
            <a:ext cx="2110226" cy="38633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13 организаций и ИП</a:t>
            </a:r>
          </a:p>
        </p:txBody>
      </p:sp>
      <p:sp>
        <p:nvSpPr>
          <p:cNvPr id="34" name="Скругленный прямоугольник 33"/>
          <p:cNvSpPr>
            <a:spLocks noChangeArrowheads="1"/>
          </p:cNvSpPr>
          <p:nvPr/>
        </p:nvSpPr>
        <p:spPr bwMode="auto">
          <a:xfrm>
            <a:off x="747870" y="5669753"/>
            <a:ext cx="2181884" cy="43176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Оборот 2427,6 млн. руб.</a:t>
            </a:r>
          </a:p>
        </p:txBody>
      </p:sp>
      <p:sp>
        <p:nvSpPr>
          <p:cNvPr id="35" name="Скругленный прямоугольник 34"/>
          <p:cNvSpPr>
            <a:spLocks noChangeArrowheads="1"/>
          </p:cNvSpPr>
          <p:nvPr/>
        </p:nvSpPr>
        <p:spPr bwMode="auto">
          <a:xfrm>
            <a:off x="3442393" y="2977130"/>
            <a:ext cx="2181884" cy="43176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ВЫЕЗДНАЯ ТОРГОВЛЯ:</a:t>
            </a:r>
          </a:p>
        </p:txBody>
      </p:sp>
      <p:sp>
        <p:nvSpPr>
          <p:cNvPr id="36" name="Скругленный прямоугольник 35"/>
          <p:cNvSpPr>
            <a:spLocks noChangeArrowheads="1"/>
          </p:cNvSpPr>
          <p:nvPr/>
        </p:nvSpPr>
        <p:spPr bwMode="auto">
          <a:xfrm>
            <a:off x="3475632" y="3573799"/>
            <a:ext cx="2099054" cy="755894"/>
          </a:xfrm>
          <a:prstGeom prst="roundRect">
            <a:avLst>
              <a:gd name="adj" fmla="val 16667"/>
            </a:avLst>
          </a:prstGeom>
          <a:noFill/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err="1" smtClean="0">
                <a:latin typeface="+mn-lt"/>
                <a:cs typeface="Times New Roman" pitchFamily="18" charset="0"/>
              </a:rPr>
              <a:t>Шиховское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 с/п - 6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err="1" smtClean="0">
                <a:latin typeface="+mn-lt"/>
                <a:cs typeface="Times New Roman" pitchFamily="18" charset="0"/>
              </a:rPr>
              <a:t>Бобинское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 с/п - 7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err="1" smtClean="0">
                <a:latin typeface="+mn-lt"/>
                <a:cs typeface="Times New Roman" pitchFamily="18" charset="0"/>
              </a:rPr>
              <a:t>Шестаковское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 с/п -3</a:t>
            </a:r>
          </a:p>
        </p:txBody>
      </p:sp>
      <p:sp>
        <p:nvSpPr>
          <p:cNvPr id="37" name="Скругленный прямоугольник 36"/>
          <p:cNvSpPr>
            <a:spLocks noChangeArrowheads="1"/>
          </p:cNvSpPr>
          <p:nvPr/>
        </p:nvSpPr>
        <p:spPr bwMode="auto">
          <a:xfrm>
            <a:off x="6185337" y="1821143"/>
            <a:ext cx="2181884" cy="43176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ОБЩЕСТВЕННОЕ ПИТАНИЕ:</a:t>
            </a:r>
          </a:p>
        </p:txBody>
      </p:sp>
      <p:sp>
        <p:nvSpPr>
          <p:cNvPr id="38" name="Скругленный прямоугольник 37"/>
          <p:cNvSpPr>
            <a:spLocks noChangeArrowheads="1"/>
          </p:cNvSpPr>
          <p:nvPr/>
        </p:nvSpPr>
        <p:spPr bwMode="auto">
          <a:xfrm>
            <a:off x="6099037" y="2394809"/>
            <a:ext cx="2354483" cy="4111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58 объектов</a:t>
            </a:r>
          </a:p>
        </p:txBody>
      </p:sp>
      <p:sp>
        <p:nvSpPr>
          <p:cNvPr id="39" name="Скругленный прямоугольник 38"/>
          <p:cNvSpPr>
            <a:spLocks noChangeArrowheads="1"/>
          </p:cNvSpPr>
          <p:nvPr/>
        </p:nvSpPr>
        <p:spPr bwMode="auto">
          <a:xfrm>
            <a:off x="6125774" y="2949462"/>
            <a:ext cx="2354483" cy="4111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>
                <a:latin typeface="+mn-lt"/>
                <a:cs typeface="Times New Roman" pitchFamily="18" charset="0"/>
              </a:rPr>
              <a:t>(</a:t>
            </a:r>
            <a:r>
              <a:rPr lang="en-US" sz="1400" b="1" dirty="0">
                <a:latin typeface="+mn-lt"/>
                <a:cs typeface="Times New Roman" pitchFamily="18" charset="0"/>
              </a:rPr>
              <a:t>S –</a:t>
            </a:r>
            <a:r>
              <a:rPr lang="ru-RU" sz="1400" b="1" dirty="0">
                <a:latin typeface="+mn-lt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7094,5 </a:t>
            </a:r>
            <a:r>
              <a:rPr lang="ru-RU" sz="1400" b="1" dirty="0">
                <a:latin typeface="+mn-lt"/>
                <a:cs typeface="Times New Roman" pitchFamily="18" charset="0"/>
              </a:rPr>
              <a:t>кв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. м</a:t>
            </a:r>
            <a:r>
              <a:rPr lang="ru-RU" sz="1400" b="1" dirty="0">
                <a:latin typeface="+mn-lt"/>
                <a:cs typeface="Times New Roman" pitchFamily="18" charset="0"/>
              </a:rPr>
              <a:t>)</a:t>
            </a:r>
          </a:p>
        </p:txBody>
      </p:sp>
      <p:sp>
        <p:nvSpPr>
          <p:cNvPr id="41" name="Скругленный прямоугольник 40"/>
          <p:cNvSpPr>
            <a:spLocks noChangeArrowheads="1"/>
          </p:cNvSpPr>
          <p:nvPr/>
        </p:nvSpPr>
        <p:spPr bwMode="auto">
          <a:xfrm>
            <a:off x="6118806" y="3471131"/>
            <a:ext cx="2354483" cy="4111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3301 посадочное место</a:t>
            </a:r>
            <a:endParaRPr lang="ru-RU" sz="1400" b="1" dirty="0">
              <a:latin typeface="+mn-lt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>
            <a:spLocks noChangeArrowheads="1"/>
          </p:cNvSpPr>
          <p:nvPr/>
        </p:nvSpPr>
        <p:spPr bwMode="auto">
          <a:xfrm>
            <a:off x="5724128" y="4015479"/>
            <a:ext cx="3310539" cy="4111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12 столовых (427 мест, 1582,3 кв. м.)</a:t>
            </a:r>
            <a:endParaRPr lang="ru-RU" sz="1400" b="1" dirty="0">
              <a:latin typeface="+mn-lt"/>
              <a:cs typeface="Times New Roman" pitchFamily="18" charset="0"/>
            </a:endParaRPr>
          </a:p>
        </p:txBody>
      </p:sp>
      <p:sp>
        <p:nvSpPr>
          <p:cNvPr id="43" name="Скругленный прямоугольник 42"/>
          <p:cNvSpPr>
            <a:spLocks noChangeArrowheads="1"/>
          </p:cNvSpPr>
          <p:nvPr/>
        </p:nvSpPr>
        <p:spPr bwMode="auto">
          <a:xfrm>
            <a:off x="5724128" y="4557825"/>
            <a:ext cx="3310539" cy="4111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18 кафе, бары (748 мест, 2358,8 кв. м.)</a:t>
            </a:r>
            <a:endParaRPr lang="ru-RU" sz="1400" b="1" dirty="0">
              <a:latin typeface="+mn-lt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>
            <a:spLocks noChangeArrowheads="1"/>
          </p:cNvSpPr>
          <p:nvPr/>
        </p:nvSpPr>
        <p:spPr bwMode="auto">
          <a:xfrm>
            <a:off x="5762036" y="5123451"/>
            <a:ext cx="3310539" cy="71628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28  столовых учебных заведений, организаций, промышленных предприятий (2126 мест, 3153,3 кв. м.)</a:t>
            </a:r>
            <a:endParaRPr lang="ru-RU" sz="1400" b="1" dirty="0">
              <a:latin typeface="+mn-lt"/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>
            <a:spLocks noChangeArrowheads="1"/>
          </p:cNvSpPr>
          <p:nvPr/>
        </p:nvSpPr>
        <p:spPr bwMode="auto">
          <a:xfrm>
            <a:off x="6444208" y="5929117"/>
            <a:ext cx="2232248" cy="4111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+mn-lt"/>
                <a:cs typeface="Times New Roman" pitchFamily="18" charset="0"/>
              </a:rPr>
              <a:t>Оборот 82,7 млн. руб.</a:t>
            </a:r>
            <a:endParaRPr lang="ru-RU" sz="1400" b="1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21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id="{D765C750-8681-41A3-A46A-A146862E09DD}"/>
              </a:ext>
            </a:extLst>
          </p:cNvPr>
          <p:cNvSpPr txBox="1">
            <a:spLocks/>
          </p:cNvSpPr>
          <p:nvPr/>
        </p:nvSpPr>
        <p:spPr bwMode="auto">
          <a:xfrm>
            <a:off x="395535" y="476672"/>
            <a:ext cx="7812633" cy="43204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ru-RU" altLang="ru-RU" sz="2800" dirty="0" smtClean="0">
              <a:solidFill>
                <a:srgbClr val="126F87"/>
              </a:solidFill>
              <a:latin typeface="Ubuntu" panose="020B0504030602030204" pitchFamily="34" charset="0"/>
              <a:ea typeface="+mj-ea"/>
              <a:cs typeface="+mj-cs"/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800" dirty="0" smtClean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Инвестиционный </a:t>
            </a:r>
            <a:r>
              <a:rPr lang="ru-RU" altLang="ru-RU" sz="28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потенциал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C6288170-19D8-4E98-90C4-BE7BDE547D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5353373"/>
              </p:ext>
            </p:extLst>
          </p:nvPr>
        </p:nvGraphicFramePr>
        <p:xfrm>
          <a:off x="395535" y="1181547"/>
          <a:ext cx="7992889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107504" y="5805264"/>
            <a:ext cx="5544616" cy="8936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Промышленность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отгруженных товаров (без СМП)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b="1" dirty="0">
                <a:latin typeface="+mn-lt"/>
              </a:rPr>
              <a:t>2 </a:t>
            </a:r>
            <a:r>
              <a:rPr lang="ru-RU" sz="1400" b="1" dirty="0" smtClean="0">
                <a:latin typeface="+mn-lt"/>
              </a:rPr>
              <a:t>770,5 </a:t>
            </a:r>
            <a:r>
              <a:rPr lang="ru-RU" sz="14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(113,1%)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борот (без СМП)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3064,9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(114%)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5868144" y="5918870"/>
            <a:ext cx="3275856" cy="7800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Агропромышленный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комплекс: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66,7 %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доля прибыльных с/х организаций (2023 год - 46,2 %)</a:t>
            </a: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0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/>
              <a:t>Задача «Улучшение  инвестиционной привлекательности и реализация мер по </a:t>
            </a:r>
            <a:r>
              <a:rPr lang="ru-RU" sz="1600" b="1" u="sng" dirty="0" smtClean="0"/>
              <a:t>созданию </a:t>
            </a:r>
            <a:r>
              <a:rPr lang="ru-RU" sz="1600" b="1" u="sng" dirty="0"/>
              <a:t>благоприятной деловой среды»</a:t>
            </a:r>
            <a:endParaRPr lang="ru-RU" sz="1600" b="1" dirty="0"/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6769750" y="4077072"/>
            <a:ext cx="2339752" cy="124175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Объем инвестиций 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основной капитал </a:t>
            </a:r>
          </a:p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(за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искл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бюджетных средств) на 1 жителя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18297,2 руб.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6804248" y="476672"/>
            <a:ext cx="2232248" cy="61206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chemeClr val="tx2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Реализация национальных, федеральных, региональных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40600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/>
          <a:lstStyle/>
          <a:p>
            <a:r>
              <a:rPr lang="ru-RU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2805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2109</TotalTime>
  <Words>597</Words>
  <Application>Microsoft Office PowerPoint</Application>
  <PresentationFormat>Экран (4:3)</PresentationFormat>
  <Paragraphs>198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Century Gothic</vt:lpstr>
      <vt:lpstr>Impact</vt:lpstr>
      <vt:lpstr>Times New Roman</vt:lpstr>
      <vt:lpstr>Ubuntu</vt:lpstr>
      <vt:lpstr>NewsPrint</vt:lpstr>
      <vt:lpstr>  Отчет  о реализации Стратегии социально-экономического развития муниципального образования  Слободской муниципальный район Кировской области  на  период  до  2035  года за 2024 год </vt:lpstr>
      <vt:lpstr>Презентация PowerPoint</vt:lpstr>
      <vt:lpstr> Демография</vt:lpstr>
      <vt:lpstr>Презентация PowerPoint</vt:lpstr>
      <vt:lpstr>Численность занятого населения, включая занятых по найму у индивидуальных предпринимателей (чел.)</vt:lpstr>
      <vt:lpstr>      </vt:lpstr>
      <vt:lpstr>Среднее и малое предпринимательство,  торговля и услуги населению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Демография</dc:title>
  <dc:creator>Пользователь</dc:creator>
  <cp:lastModifiedBy>Пользователь</cp:lastModifiedBy>
  <cp:revision>190</cp:revision>
  <cp:lastPrinted>2021-05-26T09:29:17Z</cp:lastPrinted>
  <dcterms:created xsi:type="dcterms:W3CDTF">2020-04-20T05:56:13Z</dcterms:created>
  <dcterms:modified xsi:type="dcterms:W3CDTF">2025-05-27T09:48:36Z</dcterms:modified>
</cp:coreProperties>
</file>