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40.jpg" ContentType="image/png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>
        <p:scale>
          <a:sx n="100" d="100"/>
          <a:sy n="100" d="100"/>
        </p:scale>
        <p:origin x="-186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Закупки ГРБС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45679012345678"/>
          <c:y val="0.24001050704224711"/>
          <c:w val="0.8657407407407407"/>
          <c:h val="0.48514467800768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Количество закупок</c:v>
                </c:pt>
                <c:pt idx="1">
                  <c:v>Заключено договоров и МК</c:v>
                </c:pt>
                <c:pt idx="2">
                  <c:v>Общая стоимость заключенных договоров и МК, млн.рублей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5663</c:v>
                </c:pt>
                <c:pt idx="1">
                  <c:v>5412</c:v>
                </c:pt>
                <c:pt idx="2">
                  <c:v>258.89999999999998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Количество закупок</c:v>
                </c:pt>
                <c:pt idx="1">
                  <c:v>Заключено договоров и МК</c:v>
                </c:pt>
                <c:pt idx="2">
                  <c:v>Общая стоимость заключенных договоров и МК, млн.рублей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5943</c:v>
                </c:pt>
                <c:pt idx="1">
                  <c:v>5806</c:v>
                </c:pt>
                <c:pt idx="2">
                  <c:v>468.5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213504"/>
        <c:axId val="199789376"/>
      </c:barChart>
      <c:catAx>
        <c:axId val="128213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789376"/>
        <c:crosses val="autoZero"/>
        <c:auto val="1"/>
        <c:lblAlgn val="ctr"/>
        <c:lblOffset val="100"/>
        <c:noMultiLvlLbl val="0"/>
      </c:catAx>
      <c:valAx>
        <c:axId val="199789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2135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Введено жилья, тыс.кв.м</c:v>
                </c:pt>
                <c:pt idx="1">
                  <c:v>Построено жилых домов</c:v>
                </c:pt>
                <c:pt idx="2">
                  <c:v>Выдано разрешений на строительство</c:v>
                </c:pt>
                <c:pt idx="3">
                  <c:v>Получено уведомлений о строительстве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810</c:v>
                </c:pt>
                <c:pt idx="2">
                  <c:v>22</c:v>
                </c:pt>
                <c:pt idx="3">
                  <c:v>760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Введено жилья, тыс.кв.м</c:v>
                </c:pt>
                <c:pt idx="1">
                  <c:v>Построено жилых домов</c:v>
                </c:pt>
                <c:pt idx="2">
                  <c:v>Выдано разрешений на строительство</c:v>
                </c:pt>
                <c:pt idx="3">
                  <c:v>Получено уведомлений о строительстве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130.9</c:v>
                </c:pt>
                <c:pt idx="1">
                  <c:v>1168</c:v>
                </c:pt>
                <c:pt idx="2">
                  <c:v>20</c:v>
                </c:pt>
                <c:pt idx="3">
                  <c:v>742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216576"/>
        <c:axId val="250094720"/>
      </c:barChart>
      <c:catAx>
        <c:axId val="128216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094720"/>
        <c:crosses val="autoZero"/>
        <c:auto val="1"/>
        <c:lblAlgn val="ctr"/>
        <c:lblOffset val="100"/>
        <c:noMultiLvlLbl val="0"/>
      </c:catAx>
      <c:valAx>
        <c:axId val="25009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2165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Количество НПА</c:v>
                </c:pt>
                <c:pt idx="1">
                  <c:v>Официальный сайт</c:v>
                </c:pt>
                <c:pt idx="2">
                  <c:v>Социальные сети</c:v>
                </c:pt>
                <c:pt idx="3">
                  <c:v>Услуги в эл. виде</c:v>
                </c:pt>
                <c:pt idx="4">
                  <c:v>Обращения граждан</c:v>
                </c:pt>
                <c:pt idx="5">
                  <c:v>Сообщения ПОС</c:v>
                </c:pt>
                <c:pt idx="6">
                  <c:v>Инциденты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126</c:v>
                </c:pt>
                <c:pt idx="1">
                  <c:v>380</c:v>
                </c:pt>
                <c:pt idx="2">
                  <c:v>1430</c:v>
                </c:pt>
                <c:pt idx="3">
                  <c:v>2148</c:v>
                </c:pt>
                <c:pt idx="4">
                  <c:v>521</c:v>
                </c:pt>
                <c:pt idx="5">
                  <c:v>94</c:v>
                </c:pt>
                <c:pt idx="6">
                  <c:v>316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Количество НПА</c:v>
                </c:pt>
                <c:pt idx="1">
                  <c:v>Официальный сайт</c:v>
                </c:pt>
                <c:pt idx="2">
                  <c:v>Социальные сети</c:v>
                </c:pt>
                <c:pt idx="3">
                  <c:v>Услуги в эл. виде</c:v>
                </c:pt>
                <c:pt idx="4">
                  <c:v>Обращения граждан</c:v>
                </c:pt>
                <c:pt idx="5">
                  <c:v>Сообщения ПОС</c:v>
                </c:pt>
                <c:pt idx="6">
                  <c:v>Инциденты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166</c:v>
                </c:pt>
                <c:pt idx="1">
                  <c:v>531</c:v>
                </c:pt>
                <c:pt idx="2">
                  <c:v>1810</c:v>
                </c:pt>
                <c:pt idx="3">
                  <c:v>2520</c:v>
                </c:pt>
                <c:pt idx="4">
                  <c:v>525</c:v>
                </c:pt>
                <c:pt idx="5">
                  <c:v>164</c:v>
                </c:pt>
                <c:pt idx="6">
                  <c:v>514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435520"/>
        <c:axId val="147879552"/>
      </c:barChart>
      <c:catAx>
        <c:axId val="147435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879552"/>
        <c:crosses val="autoZero"/>
        <c:auto val="1"/>
        <c:lblAlgn val="ctr"/>
        <c:lblOffset val="100"/>
        <c:noMultiLvlLbl val="0"/>
      </c:catAx>
      <c:valAx>
        <c:axId val="147879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4355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8709D1-76CF-4065-B2EC-D7893BE6B2C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BAE0E-23CD-464F-BDFF-F78DD07290E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232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Отчет </a:t>
            </a:r>
            <a:r>
              <a:rPr lang="ru-RU" dirty="0" smtClean="0"/>
              <a:t>о деятельности </a:t>
            </a:r>
            <a:endParaRPr lang="ru-RU" dirty="0" smtClean="0"/>
          </a:p>
          <a:p>
            <a:pPr algn="ctr"/>
            <a:r>
              <a:rPr lang="ru-RU" dirty="0" smtClean="0"/>
              <a:t>Главы </a:t>
            </a:r>
            <a:r>
              <a:rPr lang="ru-RU" dirty="0" smtClean="0"/>
              <a:t>Слободского района и администрации Слободского района </a:t>
            </a:r>
            <a:endParaRPr lang="ru-RU" dirty="0" smtClean="0"/>
          </a:p>
          <a:p>
            <a:pPr algn="ctr"/>
            <a:r>
              <a:rPr lang="ru-RU" dirty="0" smtClean="0"/>
              <a:t>за </a:t>
            </a:r>
            <a:r>
              <a:rPr lang="ru-RU" dirty="0" smtClean="0"/>
              <a:t>2024 </a:t>
            </a:r>
            <a:r>
              <a:rPr lang="ru-RU" dirty="0" smtClean="0"/>
              <a:t>год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2348880"/>
            <a:ext cx="6400800" cy="823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\Desktop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87" y="116633"/>
            <a:ext cx="1135425" cy="14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Транспортные услуги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автобусных маршрутов обслуживает 96,1% населения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Субсидия на возмещение части расходов ООО «СПП» за 2024 год 11,7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(2023 – 9,6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45365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9705"/>
            <a:ext cx="4315970" cy="242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дмин\Desktop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346 светильников установлено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устройство уличного освещения в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населенных пунктах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убрано 97 аварийных деревьев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освещены 44 улицы в 13 населенных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пунктах по ФП «ФКГС» на сумму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8,025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обработано 104,5 га борщевика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49" y="1124744"/>
            <a:ext cx="385971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87595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6" y="3573016"/>
            <a:ext cx="39577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Админ\Desktop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Социальная сфера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14 школ – 2035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учеников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10 детских садов,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дошкольных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учреждений,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группы кратковременного пребывания – 1098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детей,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учреждение дополнительного образования – 453 ребенка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«Точки роста» - 1,212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916832"/>
            <a:ext cx="4330824" cy="4438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Ремонтные работы  - 10,943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8435"/>
            <a:ext cx="2808312" cy="190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99596"/>
            <a:ext cx="2814751" cy="210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7" y="2336482"/>
            <a:ext cx="2736303" cy="1885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83" y="2347672"/>
            <a:ext cx="2892153" cy="187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7" y="4499596"/>
            <a:ext cx="2736303" cy="210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11" y="4499596"/>
            <a:ext cx="2895426" cy="210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Админ\Desktop\ГЕРБ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Направлено из бюджета Слободского района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8,177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ремонт кровель, замена оконных блоков, косметический ремонт, приобретение оборудования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1,125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выполнение предписаний надзорных органов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922,4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выполнение решений судов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473,5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антитеррористическая защищенность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2,469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организация лагерей с дневным пребыванием для 687 детей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4,778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приобретение 4 квартир для детей-сирот и детей, оставшихся без попечения родителей</a:t>
            </a:r>
          </a:p>
          <a:p>
            <a:pPr marL="0" indent="0" algn="ctr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Предоставление льгот: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109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школьникам – бесплатный проезд к месту учебы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школьникам, семьи которых находятся в трудных жизненных обстоятельствах – льгота по оплате за питание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детей дошкольного возраста – льгота по оплате за содержание в детском саду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921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школьник начальной школы – бесплатное горячее питание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школьникам, детям участников СВО – бесплатное горячее питание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школьников с ограниченными возможностями здоровья – бесплатное горячее двухразовое питание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Молодежная политика                       Спорт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74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47 клубных формирований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22 районных мероприятия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17% молодежи вовлечено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74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100 спортивных объектов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39 спортивно-массовых мероприятий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48,4% граждан, занимающихся спортом, от общей численности населения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7100"/>
            <a:ext cx="3338340" cy="222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95618"/>
            <a:ext cx="3338340" cy="222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2592287" cy="398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6912"/>
            <a:ext cx="1872208" cy="223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57" y="5077188"/>
            <a:ext cx="2041949" cy="153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Админ\Desktop\ГЕР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культурно-досуговых учреждений, 21 библиотека, 3 школы искусств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3,281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реализация проекта «Местный Дом культуры»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268,6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реализация проекта «Творческие люди»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4,052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реализация проекта «Культурная среда»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1,249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реализация ППМИ «Культурный отдых в культурных условиях»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ремонт учреждений культуры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846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проведение мероприятий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81128"/>
            <a:ext cx="3528392" cy="208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19"/>
            <a:ext cx="3528392" cy="21262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4725144"/>
            <a:ext cx="1656184" cy="199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284984"/>
            <a:ext cx="1656184" cy="208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3313030" cy="334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Админ\Desktop\ГЕР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Проекты поддержки местных инициатив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Реализовано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 проектов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сумму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18,320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 проектов – ремонт дорог                                          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12,110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проекта – освещение                                              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областного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проект – водоснабжение                                                   2,700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проект – придомовая территория                           средства местных бюджетов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проект – ремонт памятника                                              3,510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проект – ремонт учреждения культуры                        спонсоры и население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3" y="3501008"/>
            <a:ext cx="2489894" cy="320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03" y="3501008"/>
            <a:ext cx="2516333" cy="320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26904"/>
            <a:ext cx="2520280" cy="317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Админ\Desktop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Поддержка семей участников СВО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 Слободской районной Думы от 27.04.2023 № 21/205 «О дополнительной социальной поддержке отдельных категорий граждан»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 Слободской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районной Думы от 21.02.2023 № 19/190 «Об установлении дополнительной меры социальной поддержки членам семей отдельных категорий граждан в виде обеспечения и доставки твердого топлива (дров, разделанных в виде поленьев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)» - 115 семьям 1150 плотных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куб.м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сумму 2,804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8" y="3212976"/>
            <a:ext cx="39604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дмин\Desktop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Муниципальная служба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 муниципальный служащий, из них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- 13 мужчин, 58 женщин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- 89% имеет высшее образование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810970"/>
              </p:ext>
            </p:extLst>
          </p:nvPr>
        </p:nvGraphicFramePr>
        <p:xfrm>
          <a:off x="467544" y="2420888"/>
          <a:ext cx="8229600" cy="402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Админ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Основные задачи на 2025 год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Реализация национального проекта «Все лучшее детям» – капитальный ремонт и оборудование здания МКОУ СОШ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д.Шихово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Устройство уличного освещения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Шиховском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Вахрушевском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Ленинском,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Денисовском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Октябрьском поселениях в рамках проекта «Формирование комфортной городской среды» (по заявке 2024 года)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Благоустройство двух общественных территорий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п.Вахруши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Реализация 17 проектов ППМИ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Монтаж блочной газовой котельной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д.Салтыки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мероприятий, посвященных 80-летию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Победы в Великой Отечественной войне 1941-1945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Совместно с депутатом Государственной Думы Азимовым Р.А. проектирование и строительство «Аллеи Славы»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п.Вахруши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Реализация проекта «Дорожный миллиард» и ремонт автомобильных дорог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Привлечение дополнительных доходов в бюджет района и недопущение роста недоимки по налоговым и неналоговым платежам во все уровни бюджета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Поддержка участников СВО и членов их семей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8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0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Бюджет района и основные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8334"/>
              </p:ext>
            </p:extLst>
          </p:nvPr>
        </p:nvGraphicFramePr>
        <p:xfrm>
          <a:off x="1331640" y="1628800"/>
          <a:ext cx="6696744" cy="3265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058"/>
                <a:gridCol w="1238669"/>
                <a:gridCol w="1333434"/>
                <a:gridCol w="1197672"/>
                <a:gridCol w="1020911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2024 года, </a:t>
                      </a:r>
                      <a:r>
                        <a:rPr lang="ru-RU" sz="11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 года,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1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выполнения  плана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Справочно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за 2024 к факту 2023 %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09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 бюджета, из них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1 176 687,3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1 218 841,4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693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доходы, </a:t>
                      </a:r>
                      <a:endParaRPr lang="ru-RU" sz="1100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423 735,3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471 794,5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111,3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146,7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55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340 591,5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383 270,9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112,5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159,5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49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83 143,8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88 523,6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0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1 219 072,8</a:t>
                      </a:r>
                      <a:endParaRPr lang="ru-RU" sz="11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1 185 842,6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1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663049"/>
              </p:ext>
            </p:extLst>
          </p:nvPr>
        </p:nvGraphicFramePr>
        <p:xfrm>
          <a:off x="1547664" y="5157192"/>
          <a:ext cx="620553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Документ" r:id="rId4" imgW="6204947" imgH="1388723" progId="Word.Document.12">
                  <p:embed/>
                </p:oleObj>
              </mc:Choice>
              <mc:Fallback>
                <p:oleObj name="Документ" r:id="rId4" imgW="6204947" imgH="13887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5157192"/>
                        <a:ext cx="6205538" cy="138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Админ\Desktop\ГЕРБ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Предъявлено – 20 исполнительных листов на сумму 2920,0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– 17 исполнительных листов на сумму 2764,0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341394"/>
              </p:ext>
            </p:extLst>
          </p:nvPr>
        </p:nvGraphicFramePr>
        <p:xfrm>
          <a:off x="457200" y="213285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Админ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18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межведомственной комиссии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легализации объектов налогообложения и обеспечению поступлений доходов в бюджет за 2024 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заседаний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Заслушены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организаций – 44, ИП – 37, ФЛ – 32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информационных визитов в 8 поселений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Погашена недоимка в сумме 14,378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работодателей повысили заработную плату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работодателя оформили трудовые отношения с работниками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 поступило НДФЛ – 241,9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Трудоустроено 97 человек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Picture 2" descr="C:\Users\Админ\Desktop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предприятий и организаций – 412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Субъекты малого и среднего предпринимательства – 1123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4737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молочное животноводство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растениеводство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звероводческое племенное хозяйство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овцеводство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45576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08269"/>
            <a:ext cx="3433624" cy="228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3420378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Админ\Desktop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жилищного строительства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49150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Админ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и благоустройство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теплоснабжающий организаций (ООО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«Запад», МАУ «Теплопроводность», ООО «Восток», ООО «Союз», ООО «Октябрьский», ООО «Газпром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теплоэнерго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Киров», ООО «ПМК-14», АО Санаторий «Митино», КОГУП «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Облкоммунсервис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организаций водоснабжений 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водоотведения (ООО «Запад», МАУ «Теплопроводность», ООО «Восток», ООО «Союз», ООО «Октябрьский», ООО «Гидра», АО Санаторий «Митино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управляющий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компаний (ООО УК «Парус», ООО УК «Лидер», ООО УК «Алмаз», МУП УК «Север», УК «План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9897,0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направлено на подготовку к отопительному периоду (капитальный ремонт теплотрасс, котельных, водопроводных сетей и других объектов)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направлено на 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приобретение каменного угля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концессионных соглашения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64,3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км распределительных газопроводов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км сетей газоснабжения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81128"/>
            <a:ext cx="432048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Админ\Desktop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контейнерных площадок – 1379,0 </a:t>
            </a:r>
            <a:r>
              <a:rPr lang="ru-RU" sz="19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Ликвидировано 59 свалок и навалов – 4901,0 </a:t>
            </a:r>
            <a:r>
              <a:rPr lang="ru-RU" sz="19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9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Капитальный ремонт очистных сооружений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д.Шихово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– 8729,0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Добыто 23 волка, вознаграждения охотников – 345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95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3" y="4622107"/>
            <a:ext cx="3032963" cy="197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22695"/>
            <a:ext cx="3032963" cy="192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22695"/>
            <a:ext cx="3024336" cy="200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25144"/>
            <a:ext cx="3024336" cy="187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Админ\Desktop\ГЕРБ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29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Содержание и ремонт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Протяженность – 409,7 км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 – 47169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ОБ, 8379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МБ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Подрядчики на содержание – АО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Вятавтодор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ООО «Скат», ИП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Зязева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тыс.кв.м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устранение деформаций и повреждений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автодорогах 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Слободской-Роговое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Слободской – Совье, Слободской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Стеклофилины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Слободской-Нагорск-Шестаково, Шестаково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Лекма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Киров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Бобино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Сапожнята-Шунки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Киров-Боровица-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Баташи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4,2 км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ремонт дороги Слободской-Совье «Дорожный миллиард» 31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1,44 км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ремонт дорог в поселениях «Дорожный миллиард» 13,5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 км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ремонт дороги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Бобино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-Вотское ФП «КРСТ» 16,07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Дорога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с.Шестаково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ФП «КРСТ» 2,4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2" y="4293096"/>
            <a:ext cx="2437427" cy="220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5"/>
            <a:ext cx="2448272" cy="218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293096"/>
            <a:ext cx="2550643" cy="218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Админ\Desktop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701"/>
            <a:ext cx="864096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568</TotalTime>
  <Words>907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Документ</vt:lpstr>
      <vt:lpstr>Презентация PowerPoint</vt:lpstr>
      <vt:lpstr>Бюджет района и основные экономические показатели</vt:lpstr>
      <vt:lpstr>Предъявлено – 20 исполнительных листов на сумму 2920,0 тыс.рублей Исполнено – 17 исполнительных листов на сумму 2764,0 тыс.рублей</vt:lpstr>
      <vt:lpstr>Работа межведомственной комиссии  по легализации объектов налогообложения и обеспечению поступлений доходов в бюджет за 2024 год</vt:lpstr>
      <vt:lpstr>Количество предприятий и организаций – 412 Субъекты малого и среднего предпринимательства – 1123 </vt:lpstr>
      <vt:lpstr>Объём жилищного строительства</vt:lpstr>
      <vt:lpstr>Жилищно-коммунальное хозяйство и благоустройство</vt:lpstr>
      <vt:lpstr>Экология Содержание контейнерных площадок – 1379,0 тыс.рублей Ликвидировано 59 свалок и навалов – 4901,0 тыс.рублей</vt:lpstr>
      <vt:lpstr>Содержание и ремонт  автомобильных дорог Протяженность – 409,7 км Дорожный фонд – 47169 тыс.рублей – ОБ, 8379 тыс.рублей – МБ Подрядчики на содержание – АО «Вятавтодор», ООО «Скат», ИП Зязева С.В.</vt:lpstr>
      <vt:lpstr>Транспортные услуги 12 автобусных маршрутов обслуживает 96,1% населения Субсидия на возмещение части расходов ООО «СПП» за 2024 год 11,7 млн.рублей  (2023 – 9,6 млн.рублей) </vt:lpstr>
      <vt:lpstr>                                       Благоустройство  - 346 светильников установлено  - устройство уличного освещения в  35 населенных пунктах  - убрано 97 аварийных деревьев  - освещены 44 улицы в 13 населенных  пунктах по ФП «ФКГС» на сумму 8,025 млн.рублей  - обработано 104,5 га борщевика   </vt:lpstr>
      <vt:lpstr>     Социальная сфера Образование 14 школ – 2035 учеников, 10 детских садов,  7 дошкольных учреждений, 2 группы кратковременного пребывания – 1098 детей, 1 учреждение дополнительного образования – 453 ребенка </vt:lpstr>
      <vt:lpstr>Образование Направлено из бюджета Слободского района:</vt:lpstr>
      <vt:lpstr>    Молодежная политика                       Спорт</vt:lpstr>
      <vt:lpstr>Культура</vt:lpstr>
      <vt:lpstr>Проекты поддержки местных инициатив</vt:lpstr>
      <vt:lpstr>Поддержка семей участников СВО</vt:lpstr>
      <vt:lpstr>Муниципальная служба 71 муниципальный служащий, из них  - 13 мужчин, 58 женщин - 89% имеет высшее образование</vt:lpstr>
      <vt:lpstr>   Основные задачи на 2025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Главы Слободского района</dc:title>
  <dc:creator>Пользователь</dc:creator>
  <cp:lastModifiedBy>Пользователь</cp:lastModifiedBy>
  <cp:revision>59</cp:revision>
  <dcterms:created xsi:type="dcterms:W3CDTF">2025-03-24T08:36:10Z</dcterms:created>
  <dcterms:modified xsi:type="dcterms:W3CDTF">2025-03-27T10:49:21Z</dcterms:modified>
</cp:coreProperties>
</file>